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69" r:id="rId5"/>
    <p:sldId id="299" r:id="rId6"/>
    <p:sldId id="359" r:id="rId7"/>
    <p:sldId id="342" r:id="rId8"/>
    <p:sldId id="358" r:id="rId9"/>
    <p:sldId id="377" r:id="rId10"/>
    <p:sldId id="407" r:id="rId11"/>
    <p:sldId id="378" r:id="rId12"/>
    <p:sldId id="379" r:id="rId13"/>
    <p:sldId id="380" r:id="rId14"/>
    <p:sldId id="381" r:id="rId15"/>
    <p:sldId id="382" r:id="rId16"/>
    <p:sldId id="394" r:id="rId17"/>
    <p:sldId id="395" r:id="rId18"/>
    <p:sldId id="396" r:id="rId19"/>
    <p:sldId id="383" r:id="rId20"/>
    <p:sldId id="384" r:id="rId21"/>
    <p:sldId id="386" r:id="rId22"/>
    <p:sldId id="387" r:id="rId23"/>
    <p:sldId id="388" r:id="rId24"/>
    <p:sldId id="389" r:id="rId25"/>
    <p:sldId id="390" r:id="rId26"/>
    <p:sldId id="391" r:id="rId27"/>
    <p:sldId id="392" r:id="rId28"/>
    <p:sldId id="408" r:id="rId29"/>
    <p:sldId id="409" r:id="rId30"/>
    <p:sldId id="385" r:id="rId31"/>
    <p:sldId id="401" r:id="rId32"/>
    <p:sldId id="405" r:id="rId33"/>
    <p:sldId id="397" r:id="rId34"/>
    <p:sldId id="398" r:id="rId35"/>
    <p:sldId id="399" r:id="rId36"/>
    <p:sldId id="400" r:id="rId37"/>
    <p:sldId id="402" r:id="rId38"/>
    <p:sldId id="403" r:id="rId39"/>
    <p:sldId id="404" r:id="rId40"/>
    <p:sldId id="368" r:id="rId41"/>
    <p:sldId id="41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Leonard Chetreanu" initials="GC" lastIdx="3" clrIdx="0">
    <p:extLst>
      <p:ext uri="{19B8F6BF-5375-455C-9EA6-DF929625EA0E}">
        <p15:presenceInfo xmlns:p15="http://schemas.microsoft.com/office/powerpoint/2012/main" userId="8a2436c6618dbc6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BDD"/>
    <a:srgbClr val="799246"/>
    <a:srgbClr val="AA0B19"/>
    <a:srgbClr val="DC5D2A"/>
    <a:srgbClr val="2AA198"/>
    <a:srgbClr val="33CF75"/>
    <a:srgbClr val="859900"/>
    <a:srgbClr val="4A4E52"/>
    <a:srgbClr val="669900"/>
    <a:srgbClr val="81AD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8136" autoAdjust="0"/>
  </p:normalViewPr>
  <p:slideViewPr>
    <p:cSldViewPr snapToGrid="0">
      <p:cViewPr varScale="1">
        <p:scale>
          <a:sx n="91" d="100"/>
          <a:sy n="91" d="100"/>
        </p:scale>
        <p:origin x="1254" y="78"/>
      </p:cViewPr>
      <p:guideLst/>
    </p:cSldViewPr>
  </p:slideViewPr>
  <p:outlineViewPr>
    <p:cViewPr>
      <p:scale>
        <a:sx n="33" d="100"/>
        <a:sy n="33" d="100"/>
      </p:scale>
      <p:origin x="0" y="-1242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985468-EA09-47E3-8036-5BF84197CAEF}" type="datetimeFigureOut">
              <a:rPr lang="en-GB" smtClean="0"/>
              <a:t>19/04/2016</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B2011F-DB26-4689-9E20-378C13B1A818}" type="slidenum">
              <a:rPr lang="en-GB" smtClean="0"/>
              <a:t>‹#›</a:t>
            </a:fld>
            <a:endParaRPr lang="en-GB"/>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03BD5E-F603-431C-B79D-697385AE35AF}" type="datetimeFigureOut">
              <a:rPr lang="en-GB" smtClean="0"/>
              <a:t>19/04/2016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9FDB4-792A-4C30-B3CA-9A37EF575B96}" type="slidenum">
              <a:rPr lang="en-GB" smtClean="0"/>
              <a:t>‹#›</a:t>
            </a:fld>
            <a:endParaRPr lang="en-GB"/>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a:t>
            </a:fld>
            <a:endParaRPr lang="en-GB"/>
          </a:p>
        </p:txBody>
      </p:sp>
    </p:spTree>
    <p:extLst>
      <p:ext uri="{BB962C8B-B14F-4D97-AF65-F5344CB8AC3E}">
        <p14:creationId xmlns:p14="http://schemas.microsoft.com/office/powerpoint/2010/main" val="2970138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10</a:t>
            </a:fld>
            <a:endParaRPr lang="en-GB"/>
          </a:p>
        </p:txBody>
      </p:sp>
    </p:spTree>
    <p:extLst>
      <p:ext uri="{BB962C8B-B14F-4D97-AF65-F5344CB8AC3E}">
        <p14:creationId xmlns:p14="http://schemas.microsoft.com/office/powerpoint/2010/main" val="2622223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11</a:t>
            </a:fld>
            <a:endParaRPr lang="en-GB"/>
          </a:p>
        </p:txBody>
      </p:sp>
    </p:spTree>
    <p:extLst>
      <p:ext uri="{BB962C8B-B14F-4D97-AF65-F5344CB8AC3E}">
        <p14:creationId xmlns:p14="http://schemas.microsoft.com/office/powerpoint/2010/main" val="3901312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12</a:t>
            </a:fld>
            <a:endParaRPr lang="en-GB"/>
          </a:p>
        </p:txBody>
      </p:sp>
    </p:spTree>
    <p:extLst>
      <p:ext uri="{BB962C8B-B14F-4D97-AF65-F5344CB8AC3E}">
        <p14:creationId xmlns:p14="http://schemas.microsoft.com/office/powerpoint/2010/main" val="4043174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13</a:t>
            </a:fld>
            <a:endParaRPr lang="en-GB"/>
          </a:p>
        </p:txBody>
      </p:sp>
    </p:spTree>
    <p:extLst>
      <p:ext uri="{BB962C8B-B14F-4D97-AF65-F5344CB8AC3E}">
        <p14:creationId xmlns:p14="http://schemas.microsoft.com/office/powerpoint/2010/main" val="865285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14</a:t>
            </a:fld>
            <a:endParaRPr lang="en-GB"/>
          </a:p>
        </p:txBody>
      </p:sp>
    </p:spTree>
    <p:extLst>
      <p:ext uri="{BB962C8B-B14F-4D97-AF65-F5344CB8AC3E}">
        <p14:creationId xmlns:p14="http://schemas.microsoft.com/office/powerpoint/2010/main" val="1886576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15</a:t>
            </a:fld>
            <a:endParaRPr lang="en-GB"/>
          </a:p>
        </p:txBody>
      </p:sp>
    </p:spTree>
    <p:extLst>
      <p:ext uri="{BB962C8B-B14F-4D97-AF65-F5344CB8AC3E}">
        <p14:creationId xmlns:p14="http://schemas.microsoft.com/office/powerpoint/2010/main" val="2754338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16</a:t>
            </a:fld>
            <a:endParaRPr lang="en-GB"/>
          </a:p>
        </p:txBody>
      </p:sp>
    </p:spTree>
    <p:extLst>
      <p:ext uri="{BB962C8B-B14F-4D97-AF65-F5344CB8AC3E}">
        <p14:creationId xmlns:p14="http://schemas.microsoft.com/office/powerpoint/2010/main" val="4140178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17</a:t>
            </a:fld>
            <a:endParaRPr lang="en-GB"/>
          </a:p>
        </p:txBody>
      </p:sp>
    </p:spTree>
    <p:extLst>
      <p:ext uri="{BB962C8B-B14F-4D97-AF65-F5344CB8AC3E}">
        <p14:creationId xmlns:p14="http://schemas.microsoft.com/office/powerpoint/2010/main" val="2946097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18</a:t>
            </a:fld>
            <a:endParaRPr lang="en-GB"/>
          </a:p>
        </p:txBody>
      </p:sp>
    </p:spTree>
    <p:extLst>
      <p:ext uri="{BB962C8B-B14F-4D97-AF65-F5344CB8AC3E}">
        <p14:creationId xmlns:p14="http://schemas.microsoft.com/office/powerpoint/2010/main" val="68713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19</a:t>
            </a:fld>
            <a:endParaRPr lang="en-GB"/>
          </a:p>
        </p:txBody>
      </p:sp>
    </p:spTree>
    <p:extLst>
      <p:ext uri="{BB962C8B-B14F-4D97-AF65-F5344CB8AC3E}">
        <p14:creationId xmlns:p14="http://schemas.microsoft.com/office/powerpoint/2010/main" val="1679228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a:t>
            </a:fld>
            <a:endParaRPr lang="en-GB"/>
          </a:p>
        </p:txBody>
      </p:sp>
    </p:spTree>
    <p:extLst>
      <p:ext uri="{BB962C8B-B14F-4D97-AF65-F5344CB8AC3E}">
        <p14:creationId xmlns:p14="http://schemas.microsoft.com/office/powerpoint/2010/main" val="77839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20</a:t>
            </a:fld>
            <a:endParaRPr lang="en-GB"/>
          </a:p>
        </p:txBody>
      </p:sp>
    </p:spTree>
    <p:extLst>
      <p:ext uri="{BB962C8B-B14F-4D97-AF65-F5344CB8AC3E}">
        <p14:creationId xmlns:p14="http://schemas.microsoft.com/office/powerpoint/2010/main" val="2937133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21</a:t>
            </a:fld>
            <a:endParaRPr lang="en-GB"/>
          </a:p>
        </p:txBody>
      </p:sp>
    </p:spTree>
    <p:extLst>
      <p:ext uri="{BB962C8B-B14F-4D97-AF65-F5344CB8AC3E}">
        <p14:creationId xmlns:p14="http://schemas.microsoft.com/office/powerpoint/2010/main" val="2187344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22</a:t>
            </a:fld>
            <a:endParaRPr lang="en-GB"/>
          </a:p>
        </p:txBody>
      </p:sp>
    </p:spTree>
    <p:extLst>
      <p:ext uri="{BB962C8B-B14F-4D97-AF65-F5344CB8AC3E}">
        <p14:creationId xmlns:p14="http://schemas.microsoft.com/office/powerpoint/2010/main" val="310672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23</a:t>
            </a:fld>
            <a:endParaRPr lang="en-GB"/>
          </a:p>
        </p:txBody>
      </p:sp>
    </p:spTree>
    <p:extLst>
      <p:ext uri="{BB962C8B-B14F-4D97-AF65-F5344CB8AC3E}">
        <p14:creationId xmlns:p14="http://schemas.microsoft.com/office/powerpoint/2010/main" val="1811480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24</a:t>
            </a:fld>
            <a:endParaRPr lang="en-GB"/>
          </a:p>
        </p:txBody>
      </p:sp>
    </p:spTree>
    <p:extLst>
      <p:ext uri="{BB962C8B-B14F-4D97-AF65-F5344CB8AC3E}">
        <p14:creationId xmlns:p14="http://schemas.microsoft.com/office/powerpoint/2010/main" val="3813040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25</a:t>
            </a:fld>
            <a:endParaRPr lang="en-GB"/>
          </a:p>
        </p:txBody>
      </p:sp>
    </p:spTree>
    <p:extLst>
      <p:ext uri="{BB962C8B-B14F-4D97-AF65-F5344CB8AC3E}">
        <p14:creationId xmlns:p14="http://schemas.microsoft.com/office/powerpoint/2010/main" val="2987360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26</a:t>
            </a:fld>
            <a:endParaRPr lang="en-GB"/>
          </a:p>
        </p:txBody>
      </p:sp>
    </p:spTree>
    <p:extLst>
      <p:ext uri="{BB962C8B-B14F-4D97-AF65-F5344CB8AC3E}">
        <p14:creationId xmlns:p14="http://schemas.microsoft.com/office/powerpoint/2010/main" val="640846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27</a:t>
            </a:fld>
            <a:endParaRPr lang="en-GB"/>
          </a:p>
        </p:txBody>
      </p:sp>
    </p:spTree>
    <p:extLst>
      <p:ext uri="{BB962C8B-B14F-4D97-AF65-F5344CB8AC3E}">
        <p14:creationId xmlns:p14="http://schemas.microsoft.com/office/powerpoint/2010/main" val="1209916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28</a:t>
            </a:fld>
            <a:endParaRPr lang="en-GB"/>
          </a:p>
        </p:txBody>
      </p:sp>
    </p:spTree>
    <p:extLst>
      <p:ext uri="{BB962C8B-B14F-4D97-AF65-F5344CB8AC3E}">
        <p14:creationId xmlns:p14="http://schemas.microsoft.com/office/powerpoint/2010/main" val="410633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29</a:t>
            </a:fld>
            <a:endParaRPr lang="en-GB"/>
          </a:p>
        </p:txBody>
      </p:sp>
    </p:spTree>
    <p:extLst>
      <p:ext uri="{BB962C8B-B14F-4D97-AF65-F5344CB8AC3E}">
        <p14:creationId xmlns:p14="http://schemas.microsoft.com/office/powerpoint/2010/main" val="226858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a:t>
            </a:fld>
            <a:endParaRPr lang="en-GB"/>
          </a:p>
        </p:txBody>
      </p:sp>
    </p:spTree>
    <p:extLst>
      <p:ext uri="{BB962C8B-B14F-4D97-AF65-F5344CB8AC3E}">
        <p14:creationId xmlns:p14="http://schemas.microsoft.com/office/powerpoint/2010/main" val="182343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30</a:t>
            </a:fld>
            <a:endParaRPr lang="en-GB"/>
          </a:p>
        </p:txBody>
      </p:sp>
    </p:spTree>
    <p:extLst>
      <p:ext uri="{BB962C8B-B14F-4D97-AF65-F5344CB8AC3E}">
        <p14:creationId xmlns:p14="http://schemas.microsoft.com/office/powerpoint/2010/main" val="3375111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31</a:t>
            </a:fld>
            <a:endParaRPr lang="en-GB"/>
          </a:p>
        </p:txBody>
      </p:sp>
    </p:spTree>
    <p:extLst>
      <p:ext uri="{BB962C8B-B14F-4D97-AF65-F5344CB8AC3E}">
        <p14:creationId xmlns:p14="http://schemas.microsoft.com/office/powerpoint/2010/main" val="2532567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32</a:t>
            </a:fld>
            <a:endParaRPr lang="en-GB"/>
          </a:p>
        </p:txBody>
      </p:sp>
    </p:spTree>
    <p:extLst>
      <p:ext uri="{BB962C8B-B14F-4D97-AF65-F5344CB8AC3E}">
        <p14:creationId xmlns:p14="http://schemas.microsoft.com/office/powerpoint/2010/main" val="1190654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33</a:t>
            </a:fld>
            <a:endParaRPr lang="en-GB"/>
          </a:p>
        </p:txBody>
      </p:sp>
    </p:spTree>
    <p:extLst>
      <p:ext uri="{BB962C8B-B14F-4D97-AF65-F5344CB8AC3E}">
        <p14:creationId xmlns:p14="http://schemas.microsoft.com/office/powerpoint/2010/main" val="2053706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34</a:t>
            </a:fld>
            <a:endParaRPr lang="en-GB"/>
          </a:p>
        </p:txBody>
      </p:sp>
    </p:spTree>
    <p:extLst>
      <p:ext uri="{BB962C8B-B14F-4D97-AF65-F5344CB8AC3E}">
        <p14:creationId xmlns:p14="http://schemas.microsoft.com/office/powerpoint/2010/main" val="3910188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35</a:t>
            </a:fld>
            <a:endParaRPr lang="en-GB"/>
          </a:p>
        </p:txBody>
      </p:sp>
    </p:spTree>
    <p:extLst>
      <p:ext uri="{BB962C8B-B14F-4D97-AF65-F5344CB8AC3E}">
        <p14:creationId xmlns:p14="http://schemas.microsoft.com/office/powerpoint/2010/main" val="677849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36</a:t>
            </a:fld>
            <a:endParaRPr lang="en-GB"/>
          </a:p>
        </p:txBody>
      </p:sp>
    </p:spTree>
    <p:extLst>
      <p:ext uri="{BB962C8B-B14F-4D97-AF65-F5344CB8AC3E}">
        <p14:creationId xmlns:p14="http://schemas.microsoft.com/office/powerpoint/2010/main" val="531307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37</a:t>
            </a:fld>
            <a:endParaRPr lang="en-GB"/>
          </a:p>
        </p:txBody>
      </p:sp>
    </p:spTree>
    <p:extLst>
      <p:ext uri="{BB962C8B-B14F-4D97-AF65-F5344CB8AC3E}">
        <p14:creationId xmlns:p14="http://schemas.microsoft.com/office/powerpoint/2010/main" val="2936716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38</a:t>
            </a:fld>
            <a:endParaRPr lang="en-GB"/>
          </a:p>
        </p:txBody>
      </p:sp>
    </p:spTree>
    <p:extLst>
      <p:ext uri="{BB962C8B-B14F-4D97-AF65-F5344CB8AC3E}">
        <p14:creationId xmlns:p14="http://schemas.microsoft.com/office/powerpoint/2010/main" val="2687095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a:t>
            </a:fld>
            <a:endParaRPr lang="en-GB"/>
          </a:p>
        </p:txBody>
      </p:sp>
    </p:spTree>
    <p:extLst>
      <p:ext uri="{BB962C8B-B14F-4D97-AF65-F5344CB8AC3E}">
        <p14:creationId xmlns:p14="http://schemas.microsoft.com/office/powerpoint/2010/main" val="158240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a:t>
            </a:fld>
            <a:endParaRPr lang="en-GB"/>
          </a:p>
        </p:txBody>
      </p:sp>
    </p:spTree>
    <p:extLst>
      <p:ext uri="{BB962C8B-B14F-4D97-AF65-F5344CB8AC3E}">
        <p14:creationId xmlns:p14="http://schemas.microsoft.com/office/powerpoint/2010/main" val="3326074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6</a:t>
            </a:fld>
            <a:endParaRPr lang="en-GB"/>
          </a:p>
        </p:txBody>
      </p:sp>
    </p:spTree>
    <p:extLst>
      <p:ext uri="{BB962C8B-B14F-4D97-AF65-F5344CB8AC3E}">
        <p14:creationId xmlns:p14="http://schemas.microsoft.com/office/powerpoint/2010/main" val="940383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7</a:t>
            </a:fld>
            <a:endParaRPr lang="en-GB"/>
          </a:p>
        </p:txBody>
      </p:sp>
    </p:spTree>
    <p:extLst>
      <p:ext uri="{BB962C8B-B14F-4D97-AF65-F5344CB8AC3E}">
        <p14:creationId xmlns:p14="http://schemas.microsoft.com/office/powerpoint/2010/main" val="255012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8</a:t>
            </a:fld>
            <a:endParaRPr lang="en-GB"/>
          </a:p>
        </p:txBody>
      </p:sp>
    </p:spTree>
    <p:extLst>
      <p:ext uri="{BB962C8B-B14F-4D97-AF65-F5344CB8AC3E}">
        <p14:creationId xmlns:p14="http://schemas.microsoft.com/office/powerpoint/2010/main" val="2822381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9</a:t>
            </a:fld>
            <a:endParaRPr lang="en-GB"/>
          </a:p>
        </p:txBody>
      </p:sp>
    </p:spTree>
    <p:extLst>
      <p:ext uri="{BB962C8B-B14F-4D97-AF65-F5344CB8AC3E}">
        <p14:creationId xmlns:p14="http://schemas.microsoft.com/office/powerpoint/2010/main" val="21190559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eop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3143"/>
            <a:ext cx="11206920" cy="5603460"/>
          </a:xfrm>
          <a:prstGeom prst="rect">
            <a:avLst/>
          </a:prstGeom>
        </p:spPr>
      </p:pic>
      <p:sp>
        <p:nvSpPr>
          <p:cNvPr id="2" name="Title 1"/>
          <p:cNvSpPr>
            <a:spLocks noGrp="1"/>
          </p:cNvSpPr>
          <p:nvPr>
            <p:ph type="ctrTitle" hasCustomPrompt="1"/>
          </p:nvPr>
        </p:nvSpPr>
        <p:spPr>
          <a:xfrm>
            <a:off x="5527221" y="2212521"/>
            <a:ext cx="5798683" cy="1387249"/>
          </a:xfrm>
        </p:spPr>
        <p:txBody>
          <a:bodyPr rIns="0" anchor="b">
            <a:noAutofit/>
          </a:bodyPr>
          <a:lstStyle>
            <a:lvl1pPr algn="r" defTabSz="914400" rtl="0" eaLnBrk="1" latinLnBrk="0" hangingPunct="1">
              <a:lnSpc>
                <a:spcPct val="90000"/>
              </a:lnSpc>
              <a:spcBef>
                <a:spcPct val="0"/>
              </a:spcBef>
              <a:buNone/>
              <a:defRPr lang="en-GB" sz="4800" b="1" kern="1200" dirty="0">
                <a:solidFill>
                  <a:srgbClr val="AA0B19"/>
                </a:solidFill>
                <a:latin typeface="+mn-lt"/>
                <a:ea typeface="+mj-ea"/>
                <a:cs typeface="+mj-cs"/>
              </a:defRPr>
            </a:lvl1pPr>
          </a:lstStyle>
          <a:p>
            <a:r>
              <a:rPr lang="ro-RO" dirty="0" smtClean="0"/>
              <a:t>Presentation Title</a:t>
            </a:r>
            <a:endParaRPr lang="en-GB" dirty="0"/>
          </a:p>
        </p:txBody>
      </p:sp>
      <p:sp>
        <p:nvSpPr>
          <p:cNvPr id="3" name="Subtitle 2"/>
          <p:cNvSpPr>
            <a:spLocks noGrp="1"/>
          </p:cNvSpPr>
          <p:nvPr>
            <p:ph type="subTitle" idx="1"/>
          </p:nvPr>
        </p:nvSpPr>
        <p:spPr>
          <a:xfrm>
            <a:off x="5530557" y="3626534"/>
            <a:ext cx="5817799" cy="1655762"/>
          </a:xfrm>
        </p:spPr>
        <p:txBody>
          <a:bodyPr rIns="0">
            <a:normAutofit/>
          </a:bodyPr>
          <a:lstStyle>
            <a:lvl1pPr marL="0" indent="0" algn="r">
              <a:buNone/>
              <a:defRPr sz="36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cxnSp>
        <p:nvCxnSpPr>
          <p:cNvPr id="14" name="Straight Connector 13"/>
          <p:cNvCxnSpPr/>
          <p:nvPr userDrawn="1"/>
        </p:nvCxnSpPr>
        <p:spPr>
          <a:xfrm>
            <a:off x="0" y="6256603"/>
            <a:ext cx="12192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txBox="1">
            <a:spLocks/>
          </p:cNvSpPr>
          <p:nvPr userDrawn="1"/>
        </p:nvSpPr>
        <p:spPr>
          <a:xfrm>
            <a:off x="8610600" y="6342681"/>
            <a:ext cx="27432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endava.com</a:t>
            </a:r>
            <a:endParaRPr lang="en-GB"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7554" y="329862"/>
            <a:ext cx="2038350" cy="676275"/>
          </a:xfrm>
          <a:prstGeom prst="rect">
            <a:avLst/>
          </a:prstGeom>
        </p:spPr>
      </p:pic>
      <p:cxnSp>
        <p:nvCxnSpPr>
          <p:cNvPr id="10" name="Straight Connector 9"/>
          <p:cNvCxnSpPr/>
          <p:nvPr userDrawn="1"/>
        </p:nvCxnSpPr>
        <p:spPr>
          <a:xfrm>
            <a:off x="0" y="1314489"/>
            <a:ext cx="4588329" cy="8125"/>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131208" y="969671"/>
            <a:ext cx="3551464" cy="338554"/>
          </a:xfrm>
          <a:prstGeom prst="rect">
            <a:avLst/>
          </a:prstGeom>
          <a:noFill/>
        </p:spPr>
        <p:txBody>
          <a:bodyPr wrap="square" rtlCol="0">
            <a:spAutoFit/>
          </a:bodyPr>
          <a:lstStyle/>
          <a:p>
            <a:pPr algn="r"/>
            <a:r>
              <a:rPr lang="en-US" sz="1600" dirty="0" smtClean="0">
                <a:solidFill>
                  <a:srgbClr val="4A4E52"/>
                </a:solidFill>
              </a:rPr>
              <a:t>QUALITY. PRODUCTIVITY. INNOVATION.</a:t>
            </a:r>
            <a:endParaRPr lang="en-GB" sz="1600" dirty="0">
              <a:solidFill>
                <a:srgbClr val="4A4E52"/>
              </a:solidFill>
            </a:endParaRPr>
          </a:p>
        </p:txBody>
      </p:sp>
    </p:spTree>
    <p:extLst>
      <p:ext uri="{BB962C8B-B14F-4D97-AF65-F5344CB8AC3E}">
        <p14:creationId xmlns:p14="http://schemas.microsoft.com/office/powerpoint/2010/main" val="224897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12192000" cy="68580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000" b="1" baseline="0">
                <a:solidFill>
                  <a:srgbClr val="AA0B19"/>
                </a:solidFill>
              </a:defRPr>
            </a:lvl1pPr>
            <a:lvl2pPr marL="0" indent="0" algn="l">
              <a:buNone/>
              <a:defRPr sz="3000">
                <a:solidFill>
                  <a:srgbClr val="4A4E52"/>
                </a:solidFill>
              </a:defRPr>
            </a:lvl2pPr>
            <a:lvl3pPr marL="1257300" indent="-342900">
              <a:buClr>
                <a:srgbClr val="81ADB5"/>
              </a:buClr>
              <a:buFont typeface="Arial" panose="020B0604020202020204" pitchFamily="34" charset="0"/>
              <a:buChar char="•"/>
              <a:defRPr sz="300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picture – full slide – from picture gallery \\rocjfs03\Public\Marketing\Pictures_for_collateral\2013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14" name="Content Placeholder 2"/>
          <p:cNvSpPr>
            <a:spLocks noGrp="1"/>
          </p:cNvSpPr>
          <p:nvPr>
            <p:ph idx="10" hasCustomPrompt="1"/>
          </p:nvPr>
        </p:nvSpPr>
        <p:spPr>
          <a:xfrm>
            <a:off x="459262" y="4523014"/>
            <a:ext cx="5817971" cy="1768247"/>
          </a:xfrm>
          <a:solidFill>
            <a:schemeClr val="bg1">
              <a:alpha val="65000"/>
            </a:schemeClr>
          </a:solidFill>
        </p:spPr>
        <p:txBody>
          <a:bodyPr lIns="180000" tIns="180000" rIns="180000" bIns="180000"/>
          <a:lstStyle>
            <a:lvl1pPr marL="0" indent="0">
              <a:buNone/>
              <a:defRPr sz="3000" b="1">
                <a:solidFill>
                  <a:srgbClr val="4A4E52"/>
                </a:solidFill>
              </a:defRPr>
            </a:lvl1pPr>
            <a:lvl2pPr marL="0" indent="0" algn="l">
              <a:buNone/>
              <a:defRPr sz="3000">
                <a:solidFill>
                  <a:srgbClr val="4A4E52"/>
                </a:solidFill>
              </a:defRPr>
            </a:lvl2pPr>
            <a:lvl3pPr marL="0" indent="0">
              <a:buClr>
                <a:srgbClr val="81ADB5"/>
              </a:buClr>
              <a:buFont typeface="Arial" panose="020B0604020202020204" pitchFamily="34" charset="0"/>
              <a:buNone/>
              <a:defRPr sz="3000" b="1" baseline="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marL="274320" lvl="2">
              <a:buSzPct val="175000"/>
            </a:pPr>
            <a:r>
              <a:rPr lang="en-US" dirty="0" smtClean="0"/>
              <a:t>Headline here. Remember that the audience should listen to you, not read the screen. </a:t>
            </a:r>
          </a:p>
        </p:txBody>
      </p:sp>
    </p:spTree>
    <p:extLst>
      <p:ext uri="{BB962C8B-B14F-4D97-AF65-F5344CB8AC3E}">
        <p14:creationId xmlns:p14="http://schemas.microsoft.com/office/powerpoint/2010/main" val="188757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_you_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367644" y="2400299"/>
            <a:ext cx="2775856" cy="2426041"/>
          </a:xfrm>
        </p:spPr>
        <p:txBody>
          <a:bodyPr>
            <a:normAutofit/>
          </a:bodyPr>
          <a:lstStyle>
            <a:lvl1pPr marL="0" indent="0">
              <a:buNone/>
              <a:defRPr sz="2000" b="1" baseline="0">
                <a:solidFill>
                  <a:srgbClr val="4A4E52"/>
                </a:solidFill>
              </a:defRPr>
            </a:lvl1pPr>
            <a:lvl2pPr marL="0" indent="0" algn="l">
              <a:buNone/>
              <a:defRPr sz="3000">
                <a:solidFill>
                  <a:srgbClr val="4A4E52"/>
                </a:solidFill>
              </a:defRPr>
            </a:lvl2pPr>
            <a:lvl3pPr marL="1257300" indent="-342900">
              <a:buClr>
                <a:srgbClr val="81ADB5"/>
              </a:buClr>
              <a:buFont typeface="Arial" panose="020B0604020202020204" pitchFamily="34" charset="0"/>
              <a:buChar char="•"/>
              <a:defRPr sz="300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lvl="0"/>
            <a:r>
              <a:rPr lang="en-US" dirty="0" smtClean="0"/>
              <a:t>Insert your picture -</a:t>
            </a:r>
          </a:p>
          <a:p>
            <a:pPr lvl="0"/>
            <a:r>
              <a:rPr lang="en-US" dirty="0" smtClean="0"/>
              <a:t>preferably with background in light color</a:t>
            </a:r>
          </a:p>
        </p:txBody>
      </p:sp>
      <p:sp>
        <p:nvSpPr>
          <p:cNvPr id="9" name="Title 1"/>
          <p:cNvSpPr>
            <a:spLocks noGrp="1"/>
          </p:cNvSpPr>
          <p:nvPr>
            <p:ph type="title" hasCustomPrompt="1"/>
          </p:nvPr>
        </p:nvSpPr>
        <p:spPr>
          <a:xfrm>
            <a:off x="810305" y="233266"/>
            <a:ext cx="8513310" cy="1091681"/>
          </a:xfrm>
        </p:spPr>
        <p:txBody>
          <a:bodyPr lIns="0" anchor="t" anchorCtr="0">
            <a:normAutofit/>
          </a:bodyPr>
          <a:lstStyle>
            <a:lvl1pPr>
              <a:defRPr sz="3600" b="1">
                <a:solidFill>
                  <a:srgbClr val="4A4E52"/>
                </a:solidFill>
                <a:latin typeface="+mn-lt"/>
              </a:defRPr>
            </a:lvl1pPr>
          </a:lstStyle>
          <a:p>
            <a:r>
              <a:rPr lang="en-US" dirty="0" smtClean="0"/>
              <a:t>Thank you!</a:t>
            </a:r>
            <a:endParaRPr lang="en-GB" dirty="0"/>
          </a:p>
        </p:txBody>
      </p:sp>
      <p:sp>
        <p:nvSpPr>
          <p:cNvPr id="10" name="Rectangle 9"/>
          <p:cNvSpPr/>
          <p:nvPr userDrawn="1"/>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6178" y="268590"/>
            <a:ext cx="1217621" cy="403977"/>
          </a:xfrm>
          <a:prstGeom prst="rect">
            <a:avLst/>
          </a:prstGeom>
        </p:spPr>
      </p:pic>
      <p:sp>
        <p:nvSpPr>
          <p:cNvPr id="12"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4A4E52"/>
                </a:solidFill>
              </a:defRPr>
            </a:lvl1pPr>
          </a:lstStyle>
          <a:p>
            <a:r>
              <a:rPr lang="en-GB" dirty="0" smtClean="0">
                <a:solidFill>
                  <a:srgbClr val="DC5D2A"/>
                </a:solidFill>
              </a:rPr>
              <a:t>QUALITY. PRODUCTIVITY. INNOVATION.</a:t>
            </a:r>
            <a:endParaRPr lang="en-GB" dirty="0">
              <a:solidFill>
                <a:srgbClr val="DC5D2A"/>
              </a:solidFill>
            </a:endParaRPr>
          </a:p>
        </p:txBody>
      </p:sp>
      <p:sp>
        <p:nvSpPr>
          <p:cNvPr id="13" name="TextBox 19"/>
          <p:cNvSpPr txBox="1"/>
          <p:nvPr userDrawn="1"/>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Tree>
    <p:extLst>
      <p:ext uri="{BB962C8B-B14F-4D97-AF65-F5344CB8AC3E}">
        <p14:creationId xmlns:p14="http://schemas.microsoft.com/office/powerpoint/2010/main" val="15453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Agi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2756"/>
            <a:ext cx="10847694" cy="5423847"/>
          </a:xfrm>
          <a:prstGeom prst="rect">
            <a:avLst/>
          </a:prstGeom>
        </p:spPr>
      </p:pic>
      <p:sp>
        <p:nvSpPr>
          <p:cNvPr id="2" name="Title 1"/>
          <p:cNvSpPr>
            <a:spLocks noGrp="1"/>
          </p:cNvSpPr>
          <p:nvPr>
            <p:ph type="ctrTitle"/>
          </p:nvPr>
        </p:nvSpPr>
        <p:spPr>
          <a:xfrm>
            <a:off x="5527221" y="2212521"/>
            <a:ext cx="5798683" cy="1387249"/>
          </a:xfrm>
        </p:spPr>
        <p:txBody>
          <a:bodyPr rIns="0" anchor="b">
            <a:noAutofit/>
          </a:bodyPr>
          <a:lstStyle>
            <a:lvl1pPr algn="r">
              <a:defRPr sz="4800" b="1">
                <a:solidFill>
                  <a:srgbClr val="AA0B19"/>
                </a:solidFill>
                <a:latin typeface="+mn-lt"/>
              </a:defRPr>
            </a:lvl1pPr>
          </a:lstStyle>
          <a:p>
            <a:r>
              <a:rPr lang="en-US" smtClean="0"/>
              <a:t>Click to edit Master title style</a:t>
            </a:r>
            <a:endParaRPr lang="en-GB" dirty="0"/>
          </a:p>
        </p:txBody>
      </p:sp>
      <p:sp>
        <p:nvSpPr>
          <p:cNvPr id="3" name="Subtitle 2"/>
          <p:cNvSpPr>
            <a:spLocks noGrp="1"/>
          </p:cNvSpPr>
          <p:nvPr>
            <p:ph type="subTitle" idx="1"/>
          </p:nvPr>
        </p:nvSpPr>
        <p:spPr>
          <a:xfrm>
            <a:off x="5530557" y="3626534"/>
            <a:ext cx="5817799" cy="1655762"/>
          </a:xfrm>
        </p:spPr>
        <p:txBody>
          <a:bodyPr rIns="0">
            <a:normAutofit/>
          </a:bodyPr>
          <a:lstStyle>
            <a:lvl1pPr marL="0" indent="0" algn="r">
              <a:buNone/>
              <a:defRPr sz="38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7554" y="329862"/>
            <a:ext cx="2038350" cy="676275"/>
          </a:xfrm>
          <a:prstGeom prst="rect">
            <a:avLst/>
          </a:prstGeom>
        </p:spPr>
      </p:pic>
      <p:cxnSp>
        <p:nvCxnSpPr>
          <p:cNvPr id="11" name="Straight Connector 10"/>
          <p:cNvCxnSpPr/>
          <p:nvPr userDrawn="1"/>
        </p:nvCxnSpPr>
        <p:spPr>
          <a:xfrm>
            <a:off x="0" y="6256603"/>
            <a:ext cx="12192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8610600" y="6342681"/>
            <a:ext cx="27432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mtClean="0"/>
              <a:t>endava.com</a:t>
            </a:r>
            <a:endParaRPr lang="en-GB" dirty="0"/>
          </a:p>
        </p:txBody>
      </p:sp>
      <p:cxnSp>
        <p:nvCxnSpPr>
          <p:cNvPr id="13" name="Straight Connector 12"/>
          <p:cNvCxnSpPr/>
          <p:nvPr userDrawn="1"/>
        </p:nvCxnSpPr>
        <p:spPr>
          <a:xfrm>
            <a:off x="0" y="1314489"/>
            <a:ext cx="4588329" cy="8125"/>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1131208" y="969671"/>
            <a:ext cx="3551464" cy="338554"/>
          </a:xfrm>
          <a:prstGeom prst="rect">
            <a:avLst/>
          </a:prstGeom>
          <a:noFill/>
        </p:spPr>
        <p:txBody>
          <a:bodyPr wrap="square" rtlCol="0">
            <a:spAutoFit/>
          </a:bodyPr>
          <a:lstStyle/>
          <a:p>
            <a:pPr algn="r"/>
            <a:r>
              <a:rPr lang="en-US" sz="1600" dirty="0" smtClean="0">
                <a:solidFill>
                  <a:srgbClr val="4A4E52"/>
                </a:solidFill>
              </a:rPr>
              <a:t>QUALITY. PRODUCTIVITY. INNOVATION.</a:t>
            </a:r>
            <a:endParaRPr lang="en-GB" sz="1600" dirty="0">
              <a:solidFill>
                <a:srgbClr val="4A4E52"/>
              </a:solidFill>
            </a:endParaRPr>
          </a:p>
        </p:txBody>
      </p:sp>
    </p:spTree>
    <p:extLst>
      <p:ext uri="{BB962C8B-B14F-4D97-AF65-F5344CB8AC3E}">
        <p14:creationId xmlns:p14="http://schemas.microsoft.com/office/powerpoint/2010/main" val="152255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Quali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63305"/>
            <a:ext cx="9386596" cy="4693298"/>
          </a:xfrm>
          <a:prstGeom prst="rect">
            <a:avLst/>
          </a:prstGeom>
        </p:spPr>
      </p:pic>
      <p:sp>
        <p:nvSpPr>
          <p:cNvPr id="2" name="Title 1"/>
          <p:cNvSpPr>
            <a:spLocks noGrp="1"/>
          </p:cNvSpPr>
          <p:nvPr>
            <p:ph type="ctrTitle"/>
          </p:nvPr>
        </p:nvSpPr>
        <p:spPr>
          <a:xfrm>
            <a:off x="5527221" y="2212521"/>
            <a:ext cx="5798683" cy="1387249"/>
          </a:xfrm>
        </p:spPr>
        <p:txBody>
          <a:bodyPr rIns="0" anchor="b">
            <a:noAutofit/>
          </a:bodyPr>
          <a:lstStyle>
            <a:lvl1pPr algn="r">
              <a:defRPr sz="4800" b="1">
                <a:solidFill>
                  <a:srgbClr val="AA0B19"/>
                </a:solidFill>
                <a:latin typeface="+mn-lt"/>
              </a:defRPr>
            </a:lvl1pPr>
          </a:lstStyle>
          <a:p>
            <a:r>
              <a:rPr lang="en-US" smtClean="0"/>
              <a:t>Click to edit Master title style</a:t>
            </a:r>
            <a:endParaRPr lang="en-GB" dirty="0"/>
          </a:p>
        </p:txBody>
      </p:sp>
      <p:sp>
        <p:nvSpPr>
          <p:cNvPr id="3" name="Subtitle 2"/>
          <p:cNvSpPr>
            <a:spLocks noGrp="1"/>
          </p:cNvSpPr>
          <p:nvPr>
            <p:ph type="subTitle" idx="1"/>
          </p:nvPr>
        </p:nvSpPr>
        <p:spPr>
          <a:xfrm>
            <a:off x="5530557" y="3626534"/>
            <a:ext cx="5817799" cy="1655762"/>
          </a:xfrm>
        </p:spPr>
        <p:txBody>
          <a:bodyPr rIns="0">
            <a:normAutofit/>
          </a:bodyPr>
          <a:lstStyle>
            <a:lvl1pPr marL="0" indent="0" algn="r">
              <a:buNone/>
              <a:defRPr sz="38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7554" y="329862"/>
            <a:ext cx="2038350" cy="676275"/>
          </a:xfrm>
          <a:prstGeom prst="rect">
            <a:avLst/>
          </a:prstGeom>
        </p:spPr>
      </p:pic>
      <p:cxnSp>
        <p:nvCxnSpPr>
          <p:cNvPr id="11" name="Straight Connector 10"/>
          <p:cNvCxnSpPr/>
          <p:nvPr userDrawn="1"/>
        </p:nvCxnSpPr>
        <p:spPr>
          <a:xfrm>
            <a:off x="0" y="6256603"/>
            <a:ext cx="12192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8610600" y="6342681"/>
            <a:ext cx="27432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endava.com</a:t>
            </a:r>
            <a:endParaRPr lang="en-GB" dirty="0"/>
          </a:p>
        </p:txBody>
      </p:sp>
      <p:cxnSp>
        <p:nvCxnSpPr>
          <p:cNvPr id="13" name="Straight Connector 12"/>
          <p:cNvCxnSpPr/>
          <p:nvPr userDrawn="1"/>
        </p:nvCxnSpPr>
        <p:spPr>
          <a:xfrm>
            <a:off x="0" y="1314489"/>
            <a:ext cx="4588329" cy="8125"/>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1131208" y="969671"/>
            <a:ext cx="3551464" cy="338554"/>
          </a:xfrm>
          <a:prstGeom prst="rect">
            <a:avLst/>
          </a:prstGeom>
          <a:noFill/>
        </p:spPr>
        <p:txBody>
          <a:bodyPr wrap="square" rtlCol="0">
            <a:spAutoFit/>
          </a:bodyPr>
          <a:lstStyle/>
          <a:p>
            <a:pPr algn="r"/>
            <a:r>
              <a:rPr lang="en-US" sz="1600" dirty="0" smtClean="0">
                <a:solidFill>
                  <a:srgbClr val="4A4E52"/>
                </a:solidFill>
              </a:rPr>
              <a:t>QUALITY. PRODUCTIVITY. INNOVATION.</a:t>
            </a:r>
            <a:endParaRPr lang="en-GB" sz="1600" dirty="0">
              <a:solidFill>
                <a:srgbClr val="4A4E52"/>
              </a:solidFill>
            </a:endParaRPr>
          </a:p>
        </p:txBody>
      </p:sp>
    </p:spTree>
    <p:extLst>
      <p:ext uri="{BB962C8B-B14F-4D97-AF65-F5344CB8AC3E}">
        <p14:creationId xmlns:p14="http://schemas.microsoft.com/office/powerpoint/2010/main" val="39753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over Digital Media">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64395" y="0"/>
            <a:ext cx="12513206" cy="6256604"/>
          </a:xfrm>
          <a:prstGeom prst="rect">
            <a:avLst/>
          </a:prstGeom>
        </p:spPr>
      </p:pic>
      <p:sp>
        <p:nvSpPr>
          <p:cNvPr id="2" name="Title 1"/>
          <p:cNvSpPr>
            <a:spLocks noGrp="1"/>
          </p:cNvSpPr>
          <p:nvPr>
            <p:ph type="ctrTitle"/>
          </p:nvPr>
        </p:nvSpPr>
        <p:spPr>
          <a:xfrm>
            <a:off x="5527221" y="2212521"/>
            <a:ext cx="5798683" cy="1387249"/>
          </a:xfrm>
        </p:spPr>
        <p:txBody>
          <a:bodyPr rIns="0" anchor="b">
            <a:noAutofit/>
          </a:bodyPr>
          <a:lstStyle>
            <a:lvl1pPr algn="r">
              <a:defRPr sz="4800" b="1">
                <a:solidFill>
                  <a:srgbClr val="AA0B19"/>
                </a:solidFill>
                <a:latin typeface="+mn-lt"/>
              </a:defRPr>
            </a:lvl1pPr>
          </a:lstStyle>
          <a:p>
            <a:r>
              <a:rPr lang="en-US" smtClean="0"/>
              <a:t>Click to edit Master title style</a:t>
            </a:r>
            <a:endParaRPr lang="en-GB" dirty="0"/>
          </a:p>
        </p:txBody>
      </p:sp>
      <p:sp>
        <p:nvSpPr>
          <p:cNvPr id="3" name="Subtitle 2"/>
          <p:cNvSpPr>
            <a:spLocks noGrp="1"/>
          </p:cNvSpPr>
          <p:nvPr>
            <p:ph type="subTitle" idx="1"/>
          </p:nvPr>
        </p:nvSpPr>
        <p:spPr>
          <a:xfrm>
            <a:off x="5530557" y="3626534"/>
            <a:ext cx="5817799" cy="1655762"/>
          </a:xfrm>
        </p:spPr>
        <p:txBody>
          <a:bodyPr rIns="0">
            <a:normAutofit/>
          </a:bodyPr>
          <a:lstStyle>
            <a:lvl1pPr marL="0" indent="0" algn="r">
              <a:buNone/>
              <a:defRPr sz="38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7554" y="329862"/>
            <a:ext cx="2038350" cy="676275"/>
          </a:xfrm>
          <a:prstGeom prst="rect">
            <a:avLst/>
          </a:prstGeom>
        </p:spPr>
      </p:pic>
      <p:cxnSp>
        <p:nvCxnSpPr>
          <p:cNvPr id="11" name="Straight Connector 10"/>
          <p:cNvCxnSpPr/>
          <p:nvPr userDrawn="1"/>
        </p:nvCxnSpPr>
        <p:spPr>
          <a:xfrm>
            <a:off x="0" y="6256603"/>
            <a:ext cx="12192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8610600" y="6342681"/>
            <a:ext cx="27432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endava.com</a:t>
            </a:r>
            <a:endParaRPr lang="en-GB" dirty="0"/>
          </a:p>
        </p:txBody>
      </p:sp>
      <p:cxnSp>
        <p:nvCxnSpPr>
          <p:cNvPr id="13" name="Straight Connector 12"/>
          <p:cNvCxnSpPr/>
          <p:nvPr userDrawn="1"/>
        </p:nvCxnSpPr>
        <p:spPr>
          <a:xfrm>
            <a:off x="0" y="1314489"/>
            <a:ext cx="4588329" cy="8125"/>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1131208" y="969671"/>
            <a:ext cx="3551464" cy="338554"/>
          </a:xfrm>
          <a:prstGeom prst="rect">
            <a:avLst/>
          </a:prstGeom>
          <a:noFill/>
        </p:spPr>
        <p:txBody>
          <a:bodyPr wrap="square" rtlCol="0">
            <a:spAutoFit/>
          </a:bodyPr>
          <a:lstStyle/>
          <a:p>
            <a:pPr algn="r"/>
            <a:r>
              <a:rPr lang="en-US" sz="1600" dirty="0" smtClean="0">
                <a:solidFill>
                  <a:srgbClr val="4A4E52"/>
                </a:solidFill>
              </a:rPr>
              <a:t>QUALITY. PRODUCTIVITY. INNOVATION.</a:t>
            </a:r>
            <a:endParaRPr lang="en-GB" sz="1600" dirty="0">
              <a:solidFill>
                <a:srgbClr val="4A4E52"/>
              </a:solidFill>
            </a:endParaRPr>
          </a:p>
        </p:txBody>
      </p:sp>
    </p:spTree>
    <p:extLst>
      <p:ext uri="{BB962C8B-B14F-4D97-AF65-F5344CB8AC3E}">
        <p14:creationId xmlns:p14="http://schemas.microsoft.com/office/powerpoint/2010/main" val="207475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008" y="1495425"/>
            <a:ext cx="4710548" cy="1158010"/>
          </a:xfrm>
        </p:spPr>
        <p:txBody>
          <a:bodyPr anchor="b">
            <a:noAutofit/>
          </a:bodyPr>
          <a:lstStyle>
            <a:lvl1pPr algn="r">
              <a:defRPr sz="3800" b="1">
                <a:solidFill>
                  <a:srgbClr val="AA0B19"/>
                </a:solidFill>
                <a:latin typeface="+mn-lt"/>
              </a:defRPr>
            </a:lvl1pPr>
          </a:lstStyle>
          <a:p>
            <a:r>
              <a:rPr lang="en-US" dirty="0" smtClean="0"/>
              <a:t>Presentation Title</a:t>
            </a:r>
            <a:endParaRPr lang="en-GB" dirty="0"/>
          </a:p>
        </p:txBody>
      </p:sp>
      <p:sp>
        <p:nvSpPr>
          <p:cNvPr id="3" name="Subtitle 2"/>
          <p:cNvSpPr>
            <a:spLocks noGrp="1"/>
          </p:cNvSpPr>
          <p:nvPr>
            <p:ph type="subTitle" idx="1" hasCustomPrompt="1"/>
          </p:nvPr>
        </p:nvSpPr>
        <p:spPr>
          <a:xfrm>
            <a:off x="269008" y="2653435"/>
            <a:ext cx="4716449" cy="1655762"/>
          </a:xfrm>
        </p:spPr>
        <p:txBody>
          <a:bodyPr>
            <a:normAutofit/>
          </a:bodyPr>
          <a:lstStyle>
            <a:lvl1pPr marL="0" indent="0" algn="r">
              <a:buNone/>
              <a:defRPr sz="24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Presentation subtitle</a:t>
            </a:r>
            <a:endParaRPr lang="en-GB" dirty="0"/>
          </a:p>
        </p:txBody>
      </p:sp>
      <p:sp>
        <p:nvSpPr>
          <p:cNvPr id="12" name="Content Placeholder 2"/>
          <p:cNvSpPr>
            <a:spLocks noGrp="1"/>
          </p:cNvSpPr>
          <p:nvPr>
            <p:ph idx="13" hasCustomPrompt="1"/>
          </p:nvPr>
        </p:nvSpPr>
        <p:spPr>
          <a:xfrm>
            <a:off x="5589155" y="1495425"/>
            <a:ext cx="5764644" cy="4230689"/>
          </a:xfrm>
        </p:spPr>
        <p:txBody>
          <a:bodyPr/>
          <a:lstStyle>
            <a:lvl1pPr marL="457200" indent="-457200">
              <a:buClr>
                <a:srgbClr val="81ADB5"/>
              </a:buClr>
              <a:buFont typeface="Symbol" panose="05050102010706020507" pitchFamily="18" charset="2"/>
              <a:buChar char=""/>
              <a:defRPr sz="2600" b="1" baseline="0">
                <a:solidFill>
                  <a:srgbClr val="4A4E52"/>
                </a:solidFill>
              </a:defRPr>
            </a:lvl1pPr>
            <a:lvl2pPr marL="0" indent="0" algn="l">
              <a:buNone/>
              <a:defRPr sz="2600">
                <a:solidFill>
                  <a:srgbClr val="4A4E52"/>
                </a:solidFill>
              </a:defRPr>
            </a:lvl2pPr>
            <a:lvl3pPr marL="1257300" indent="-342900">
              <a:buClr>
                <a:srgbClr val="81ADB5"/>
              </a:buClr>
              <a:buFont typeface="Arial" panose="020B0604020202020204" pitchFamily="34" charset="0"/>
              <a:buChar char="•"/>
              <a:defRPr sz="300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lvl="0"/>
            <a:r>
              <a:rPr lang="en-US" dirty="0" smtClean="0"/>
              <a:t>Section name</a:t>
            </a:r>
          </a:p>
          <a:p>
            <a:pPr lvl="1"/>
            <a:endParaRPr lang="en-US" dirty="0" smtClean="0"/>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6178" y="268590"/>
            <a:ext cx="1217621" cy="403977"/>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1461" y="3674029"/>
            <a:ext cx="3137694" cy="3183972"/>
          </a:xfrm>
          <a:prstGeom prst="rect">
            <a:avLst/>
          </a:prstGeom>
        </p:spPr>
      </p:pic>
      <p:sp>
        <p:nvSpPr>
          <p:cNvPr id="10" name="Rectangle 9"/>
          <p:cNvSpPr/>
          <p:nvPr userDrawn="1"/>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4A4E52"/>
                </a:solidFill>
              </a:defRPr>
            </a:lvl1pPr>
          </a:lstStyle>
          <a:p>
            <a:r>
              <a:rPr lang="en-GB" dirty="0" smtClean="0">
                <a:solidFill>
                  <a:srgbClr val="DC5D2A"/>
                </a:solidFill>
              </a:rPr>
              <a:t>QUALITY. PRODUCTIVITY. INNOVATION.</a:t>
            </a:r>
            <a:endParaRPr lang="en-GB" dirty="0">
              <a:solidFill>
                <a:srgbClr val="DC5D2A"/>
              </a:solidFill>
            </a:endParaRPr>
          </a:p>
        </p:txBody>
      </p:sp>
      <p:sp>
        <p:nvSpPr>
          <p:cNvPr id="13" name="TextBox 19"/>
          <p:cNvSpPr txBox="1"/>
          <p:nvPr userDrawn="1"/>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Tree>
    <p:extLst>
      <p:ext uri="{BB962C8B-B14F-4D97-AF65-F5344CB8AC3E}">
        <p14:creationId xmlns:p14="http://schemas.microsoft.com/office/powerpoint/2010/main" val="198928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008" y="1495425"/>
            <a:ext cx="4710548" cy="1158010"/>
          </a:xfrm>
        </p:spPr>
        <p:txBody>
          <a:bodyPr anchor="b">
            <a:noAutofit/>
          </a:bodyPr>
          <a:lstStyle>
            <a:lvl1pPr algn="r">
              <a:defRPr sz="3800" b="1">
                <a:solidFill>
                  <a:srgbClr val="AA0B19"/>
                </a:solidFill>
                <a:latin typeface="+mn-lt"/>
              </a:defRPr>
            </a:lvl1pPr>
          </a:lstStyle>
          <a:p>
            <a:r>
              <a:rPr lang="en-US" dirty="0" smtClean="0"/>
              <a:t>Presentation Title</a:t>
            </a:r>
            <a:endParaRPr lang="en-GB" dirty="0"/>
          </a:p>
        </p:txBody>
      </p:sp>
      <p:sp>
        <p:nvSpPr>
          <p:cNvPr id="3" name="Subtitle 2"/>
          <p:cNvSpPr>
            <a:spLocks noGrp="1"/>
          </p:cNvSpPr>
          <p:nvPr>
            <p:ph type="subTitle" idx="1" hasCustomPrompt="1"/>
          </p:nvPr>
        </p:nvSpPr>
        <p:spPr>
          <a:xfrm>
            <a:off x="269008" y="2653435"/>
            <a:ext cx="4716449" cy="1655762"/>
          </a:xfrm>
        </p:spPr>
        <p:txBody>
          <a:bodyPr>
            <a:normAutofit/>
          </a:bodyPr>
          <a:lstStyle>
            <a:lvl1pPr marL="0" indent="0" algn="r">
              <a:buNone/>
              <a:defRPr sz="24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Presentation subtitle</a:t>
            </a:r>
            <a:endParaRPr lang="en-GB" dirty="0"/>
          </a:p>
        </p:txBody>
      </p:sp>
      <p:sp>
        <p:nvSpPr>
          <p:cNvPr id="12" name="Content Placeholder 2"/>
          <p:cNvSpPr>
            <a:spLocks noGrp="1"/>
          </p:cNvSpPr>
          <p:nvPr>
            <p:ph idx="13" hasCustomPrompt="1"/>
          </p:nvPr>
        </p:nvSpPr>
        <p:spPr>
          <a:xfrm>
            <a:off x="5589155" y="1495425"/>
            <a:ext cx="5764644" cy="4230689"/>
          </a:xfrm>
        </p:spPr>
        <p:txBody>
          <a:bodyPr/>
          <a:lstStyle>
            <a:lvl1pPr marL="457200" indent="-457200">
              <a:buClr>
                <a:srgbClr val="81ADB5"/>
              </a:buClr>
              <a:buFont typeface="Symbol" panose="05050102010706020507" pitchFamily="18" charset="2"/>
              <a:buChar char=""/>
              <a:defRPr sz="2600" b="1" baseline="0">
                <a:solidFill>
                  <a:srgbClr val="4A4E52"/>
                </a:solidFill>
              </a:defRPr>
            </a:lvl1pPr>
            <a:lvl2pPr marL="0" indent="0" algn="l">
              <a:buNone/>
              <a:defRPr sz="2600">
                <a:solidFill>
                  <a:srgbClr val="4A4E52"/>
                </a:solidFill>
              </a:defRPr>
            </a:lvl2pPr>
            <a:lvl3pPr marL="1257300" indent="-342900">
              <a:buClr>
                <a:srgbClr val="81ADB5"/>
              </a:buClr>
              <a:buFont typeface="Arial" panose="020B0604020202020204" pitchFamily="34" charset="0"/>
              <a:buChar char="•"/>
              <a:defRPr sz="300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lvl="0"/>
            <a:r>
              <a:rPr lang="en-US" dirty="0" smtClean="0"/>
              <a:t>Section name</a:t>
            </a:r>
          </a:p>
          <a:p>
            <a:pPr lvl="1"/>
            <a:endParaRPr lang="en-US" dirty="0" smtClean="0"/>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6178" y="268590"/>
            <a:ext cx="1217621" cy="403977"/>
          </a:xfrm>
          <a:prstGeom prst="rect">
            <a:avLst/>
          </a:prstGeom>
        </p:spPr>
      </p:pic>
      <p:sp>
        <p:nvSpPr>
          <p:cNvPr id="10" name="Rectangle 9"/>
          <p:cNvSpPr/>
          <p:nvPr userDrawn="1"/>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4A4E52"/>
                </a:solidFill>
              </a:defRPr>
            </a:lvl1pPr>
          </a:lstStyle>
          <a:p>
            <a:r>
              <a:rPr lang="en-GB" dirty="0" smtClean="0">
                <a:solidFill>
                  <a:srgbClr val="DC5D2A"/>
                </a:solidFill>
              </a:rPr>
              <a:t>QUALITY. PRODUCTIVITY. INNOVATION.</a:t>
            </a:r>
            <a:endParaRPr lang="en-GB" dirty="0">
              <a:solidFill>
                <a:srgbClr val="DC5D2A"/>
              </a:solidFill>
            </a:endParaRPr>
          </a:p>
        </p:txBody>
      </p:sp>
      <p:sp>
        <p:nvSpPr>
          <p:cNvPr id="13" name="TextBox 19"/>
          <p:cNvSpPr txBox="1"/>
          <p:nvPr userDrawn="1"/>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6660" y="3657600"/>
            <a:ext cx="3092889" cy="3217947"/>
          </a:xfrm>
          <a:prstGeom prst="rect">
            <a:avLst/>
          </a:prstGeom>
        </p:spPr>
      </p:pic>
    </p:spTree>
    <p:extLst>
      <p:ext uri="{BB962C8B-B14F-4D97-AF65-F5344CB8AC3E}">
        <p14:creationId xmlns:p14="http://schemas.microsoft.com/office/powerpoint/2010/main" val="315544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simple">
    <p:spTree>
      <p:nvGrpSpPr>
        <p:cNvPr id="1" name=""/>
        <p:cNvGrpSpPr/>
        <p:nvPr/>
      </p:nvGrpSpPr>
      <p:grpSpPr>
        <a:xfrm>
          <a:off x="0" y="0"/>
          <a:ext cx="0" cy="0"/>
          <a:chOff x="0" y="0"/>
          <a:chExt cx="0" cy="0"/>
        </a:xfrm>
      </p:grpSpPr>
      <p:sp>
        <p:nvSpPr>
          <p:cNvPr id="13" name="Rectangle 12"/>
          <p:cNvSpPr/>
          <p:nvPr userDrawn="1"/>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810305" y="233266"/>
            <a:ext cx="8513310" cy="1091681"/>
          </a:xfrm>
        </p:spPr>
        <p:txBody>
          <a:bodyPr lIns="0" anchor="t" anchorCtr="0">
            <a:normAutofit/>
          </a:bodyPr>
          <a:lstStyle>
            <a:lvl1pPr>
              <a:defRPr sz="3600" b="1">
                <a:solidFill>
                  <a:srgbClr val="4A4E52"/>
                </a:solidFill>
                <a:latin typeface="+mn-lt"/>
              </a:defRPr>
            </a:lvl1pPr>
          </a:lstStyle>
          <a:p>
            <a:r>
              <a:rPr lang="en-US" dirty="0" smtClean="0"/>
              <a:t>Slide Title</a:t>
            </a:r>
            <a:endParaRPr lang="en-GB" dirty="0"/>
          </a:p>
        </p:txBody>
      </p:sp>
      <p:sp>
        <p:nvSpPr>
          <p:cNvPr id="6"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DC5D2A"/>
                </a:solidFill>
              </a:defRPr>
            </a:lvl1pPr>
          </a:lstStyle>
          <a:p>
            <a:r>
              <a:rPr lang="en-GB" dirty="0" smtClean="0"/>
              <a:t>QUALITY. PRODUCTIVITY. INNOVATION.</a:t>
            </a:r>
            <a:endParaRPr lang="en-GB" dirty="0"/>
          </a:p>
        </p:txBody>
      </p:sp>
      <p:sp>
        <p:nvSpPr>
          <p:cNvPr id="16" name="Content Placeholder 2"/>
          <p:cNvSpPr>
            <a:spLocks noGrp="1"/>
          </p:cNvSpPr>
          <p:nvPr>
            <p:ph idx="13" hasCustomPrompt="1"/>
          </p:nvPr>
        </p:nvSpPr>
        <p:spPr>
          <a:xfrm>
            <a:off x="810303" y="1617968"/>
            <a:ext cx="10543495" cy="4399111"/>
          </a:xfrm>
        </p:spPr>
        <p:txBody>
          <a:bodyPr lIns="0"/>
          <a:lstStyle>
            <a:lvl1pPr marL="0" indent="0">
              <a:buNone/>
              <a:defRPr sz="1600" b="1">
                <a:solidFill>
                  <a:srgbClr val="AA0B19"/>
                </a:solidFill>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500">
                <a:solidFill>
                  <a:srgbClr val="4A4E52"/>
                </a:solidFill>
              </a:defRPr>
            </a:lvl3pPr>
            <a:lvl4pPr marL="1600200" indent="-228600">
              <a:buFont typeface="Calibri" panose="020F0502020204030204" pitchFamily="34" charset="0"/>
              <a:buChar char="-"/>
              <a:defRPr sz="1400">
                <a:solidFill>
                  <a:srgbClr val="4A4E52"/>
                </a:solidFill>
              </a:defRPr>
            </a:lvl4pPr>
            <a:lvl5pPr>
              <a:defRPr>
                <a:solidFill>
                  <a:srgbClr val="4A4E52"/>
                </a:solidFill>
              </a:defRPr>
            </a:lvl5pPr>
          </a:lstStyle>
          <a:p>
            <a:pPr lvl="0"/>
            <a:r>
              <a:rPr lang="en-US" dirty="0" smtClean="0"/>
              <a:t>Headline</a:t>
            </a:r>
          </a:p>
          <a:p>
            <a:pPr lvl="1"/>
            <a:r>
              <a:rPr lang="en-US" dirty="0" smtClean="0"/>
              <a:t>Second level</a:t>
            </a:r>
          </a:p>
          <a:p>
            <a:pPr lvl="2"/>
            <a:r>
              <a:rPr lang="en-US" dirty="0" smtClean="0"/>
              <a:t>Third level</a:t>
            </a:r>
          </a:p>
          <a:p>
            <a:pPr lvl="3"/>
            <a:r>
              <a:rPr lang="en-US" dirty="0" smtClean="0"/>
              <a:t>Fourth level</a:t>
            </a:r>
          </a:p>
          <a:p>
            <a:pPr lvl="1"/>
            <a:endParaRPr lang="en-US" dirty="0" smtClean="0"/>
          </a:p>
          <a:p>
            <a:pPr lvl="1"/>
            <a:endParaRPr lang="en-US" dirty="0" smtClean="0"/>
          </a:p>
          <a:p>
            <a:pPr lvl="1"/>
            <a:endParaRPr lang="en-US" dirty="0" smtClean="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37117" y="302079"/>
            <a:ext cx="1116682" cy="370488"/>
          </a:xfrm>
          <a:prstGeom prst="rect">
            <a:avLst/>
          </a:prstGeom>
        </p:spPr>
      </p:pic>
      <p:sp>
        <p:nvSpPr>
          <p:cNvPr id="8" name="TextBox 19"/>
          <p:cNvSpPr txBox="1"/>
          <p:nvPr userDrawn="1"/>
        </p:nvSpPr>
        <p:spPr>
          <a:xfrm>
            <a:off x="5876731" y="3275112"/>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TextBox 19"/>
          <p:cNvSpPr txBox="1"/>
          <p:nvPr userDrawn="1"/>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Tree>
    <p:extLst>
      <p:ext uri="{BB962C8B-B14F-4D97-AF65-F5344CB8AC3E}">
        <p14:creationId xmlns:p14="http://schemas.microsoft.com/office/powerpoint/2010/main" val="884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_two_columns">
    <p:spTree>
      <p:nvGrpSpPr>
        <p:cNvPr id="1" name=""/>
        <p:cNvGrpSpPr/>
        <p:nvPr/>
      </p:nvGrpSpPr>
      <p:grpSpPr>
        <a:xfrm>
          <a:off x="0" y="0"/>
          <a:ext cx="0" cy="0"/>
          <a:chOff x="0" y="0"/>
          <a:chExt cx="0" cy="0"/>
        </a:xfrm>
      </p:grpSpPr>
      <p:sp>
        <p:nvSpPr>
          <p:cNvPr id="13" name="Rectangle 12"/>
          <p:cNvSpPr/>
          <p:nvPr userDrawn="1"/>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6160655" y="1518557"/>
            <a:ext cx="5193144" cy="4710793"/>
          </a:xfrm>
        </p:spPr>
        <p:txBody>
          <a:bodyPr/>
          <a:lstStyle>
            <a:lvl1pPr marL="0" indent="0">
              <a:buNone/>
              <a:defRPr sz="1600" b="1">
                <a:solidFill>
                  <a:srgbClr val="AA0B19"/>
                </a:solidFill>
              </a:defRPr>
            </a:lvl1pPr>
            <a:lvl2pPr marL="0" indent="0" algn="l">
              <a:buNone/>
              <a:defRPr sz="1600">
                <a:solidFill>
                  <a:srgbClr val="4A4E52"/>
                </a:solidFill>
              </a:defRPr>
            </a:lvl2pPr>
            <a:lvl3pPr marL="834300" indent="-457200">
              <a:buClr>
                <a:srgbClr val="81ADB5"/>
              </a:buClr>
              <a:buFont typeface="Arial" panose="020B0604020202020204" pitchFamily="34" charset="0"/>
              <a:buChar char="•"/>
              <a:defRPr lang="en-US" sz="1500" kern="1200" dirty="0" smtClean="0">
                <a:solidFill>
                  <a:srgbClr val="4A4E52"/>
                </a:solidFill>
                <a:latin typeface="+mn-lt"/>
                <a:ea typeface="+mn-ea"/>
                <a:cs typeface="+mn-cs"/>
              </a:defRPr>
            </a:lvl3pPr>
            <a:lvl4pPr marL="1086300" indent="-342900">
              <a:buFont typeface="Calibri" panose="020F0502020204030204" pitchFamily="34" charset="0"/>
              <a:buChar char="-"/>
              <a:defRPr lang="en-US" sz="1400" kern="1200" dirty="0" smtClean="0">
                <a:solidFill>
                  <a:srgbClr val="4A4E52"/>
                </a:solidFill>
                <a:latin typeface="+mn-lt"/>
                <a:ea typeface="+mn-ea"/>
                <a:cs typeface="+mn-cs"/>
              </a:defRPr>
            </a:lvl4pPr>
            <a:lvl5pPr>
              <a:defRPr>
                <a:solidFill>
                  <a:srgbClr val="4A4E52"/>
                </a:solidFill>
              </a:defRPr>
            </a:lvl5pPr>
          </a:lstStyle>
          <a:p>
            <a:pPr lvl="0"/>
            <a:r>
              <a:rPr lang="en-US" dirty="0" smtClean="0"/>
              <a:t>Headline</a:t>
            </a:r>
          </a:p>
          <a:p>
            <a:pPr lvl="1"/>
            <a:r>
              <a:rPr lang="en-US" dirty="0" smtClean="0"/>
              <a:t>Second level</a:t>
            </a:r>
          </a:p>
          <a:p>
            <a:pPr marL="720000" lvl="2" indent="-342900" algn="l" defTabSz="914400" rtl="0" eaLnBrk="1" latinLnBrk="0" hangingPunct="1">
              <a:lnSpc>
                <a:spcPct val="90000"/>
              </a:lnSpc>
              <a:spcBef>
                <a:spcPts val="500"/>
              </a:spcBef>
              <a:buClr>
                <a:srgbClr val="81ADB5"/>
              </a:buClr>
              <a:buFont typeface="Arial" panose="020B0604020202020204" pitchFamily="34" charset="0"/>
              <a:buChar char="•"/>
            </a:pPr>
            <a:r>
              <a:rPr lang="en-US" dirty="0" smtClean="0"/>
              <a:t>Third level</a:t>
            </a:r>
          </a:p>
          <a:p>
            <a:pPr marL="972000" lvl="3" indent="-228600" algn="l" defTabSz="914400" rtl="0" eaLnBrk="1" latinLnBrk="0" hangingPunct="1">
              <a:lnSpc>
                <a:spcPct val="90000"/>
              </a:lnSpc>
              <a:spcBef>
                <a:spcPts val="500"/>
              </a:spcBef>
              <a:buFont typeface="Calibri" panose="020F0502020204030204" pitchFamily="34" charset="0"/>
              <a:buChar char="-"/>
            </a:pPr>
            <a:r>
              <a:rPr lang="en-US" dirty="0" smtClean="0"/>
              <a:t>Fourth level</a:t>
            </a:r>
          </a:p>
          <a:p>
            <a:pPr lvl="1"/>
            <a:endParaRPr lang="en-US" dirty="0" smtClean="0"/>
          </a:p>
          <a:p>
            <a:pPr lvl="1"/>
            <a:endParaRPr lang="en-US" dirty="0" smtClean="0"/>
          </a:p>
        </p:txBody>
      </p:sp>
      <p:sp>
        <p:nvSpPr>
          <p:cNvPr id="16" name="Content Placeholder 2"/>
          <p:cNvSpPr>
            <a:spLocks noGrp="1"/>
          </p:cNvSpPr>
          <p:nvPr>
            <p:ph idx="13" hasCustomPrompt="1"/>
          </p:nvPr>
        </p:nvSpPr>
        <p:spPr>
          <a:xfrm>
            <a:off x="810304" y="1518557"/>
            <a:ext cx="5193144" cy="4710793"/>
          </a:xfrm>
        </p:spPr>
        <p:txBody>
          <a:bodyPr lIns="0"/>
          <a:lstStyle>
            <a:lvl1pPr marL="0" indent="0">
              <a:buNone/>
              <a:defRPr sz="1600" b="1">
                <a:solidFill>
                  <a:srgbClr val="AA0B19"/>
                </a:solidFill>
              </a:defRPr>
            </a:lvl1pPr>
            <a:lvl2pPr marL="0" indent="0" algn="l">
              <a:buNone/>
              <a:defRPr sz="1600">
                <a:solidFill>
                  <a:srgbClr val="4A4E52"/>
                </a:solidFill>
              </a:defRPr>
            </a:lvl2pPr>
            <a:lvl3pPr marL="720000" indent="-342900">
              <a:buClr>
                <a:srgbClr val="81ADB5"/>
              </a:buClr>
              <a:buFont typeface="Arial" panose="020B0604020202020204" pitchFamily="34" charset="0"/>
              <a:buChar char="•"/>
              <a:defRPr sz="1500">
                <a:solidFill>
                  <a:srgbClr val="4A4E52"/>
                </a:solidFill>
              </a:defRPr>
            </a:lvl3pPr>
            <a:lvl4pPr marL="972000" indent="-228600">
              <a:buFont typeface="Calibri" panose="020F0502020204030204" pitchFamily="34" charset="0"/>
              <a:buChar char="-"/>
              <a:defRPr sz="1400">
                <a:solidFill>
                  <a:srgbClr val="4A4E52"/>
                </a:solidFill>
              </a:defRPr>
            </a:lvl4pPr>
            <a:lvl5pPr>
              <a:defRPr>
                <a:solidFill>
                  <a:srgbClr val="4A4E52"/>
                </a:solidFill>
              </a:defRPr>
            </a:lvl5pPr>
          </a:lstStyle>
          <a:p>
            <a:pPr lvl="0"/>
            <a:r>
              <a:rPr lang="en-US" dirty="0" smtClean="0"/>
              <a:t>Headline</a:t>
            </a:r>
          </a:p>
          <a:p>
            <a:pPr lvl="1"/>
            <a:r>
              <a:rPr lang="en-US" dirty="0" smtClean="0"/>
              <a:t>Second level</a:t>
            </a:r>
          </a:p>
          <a:p>
            <a:pPr lvl="2"/>
            <a:r>
              <a:rPr lang="en-US" dirty="0" smtClean="0"/>
              <a:t>Third level</a:t>
            </a:r>
          </a:p>
          <a:p>
            <a:pPr lvl="3"/>
            <a:r>
              <a:rPr lang="en-US" dirty="0" smtClean="0"/>
              <a:t>Fourth level</a:t>
            </a:r>
          </a:p>
          <a:p>
            <a:pPr lvl="1"/>
            <a:endParaRPr lang="en-US" dirty="0" smtClean="0"/>
          </a:p>
          <a:p>
            <a:pPr lvl="1"/>
            <a:endParaRPr lang="en-US" dirty="0" smtClean="0"/>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37117" y="302079"/>
            <a:ext cx="1116682" cy="370488"/>
          </a:xfrm>
          <a:prstGeom prst="rect">
            <a:avLst/>
          </a:prstGeom>
        </p:spPr>
      </p:pic>
      <p:sp>
        <p:nvSpPr>
          <p:cNvPr id="19"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4A4E52"/>
                </a:solidFill>
              </a:defRPr>
            </a:lvl1pPr>
          </a:lstStyle>
          <a:p>
            <a:r>
              <a:rPr lang="en-GB" dirty="0" smtClean="0">
                <a:solidFill>
                  <a:srgbClr val="DC5D2A"/>
                </a:solidFill>
              </a:rPr>
              <a:t>QUALITY. PRODUCTIVITY. INNOVATION.</a:t>
            </a:r>
            <a:endParaRPr lang="en-GB" dirty="0">
              <a:solidFill>
                <a:srgbClr val="DC5D2A"/>
              </a:solidFill>
            </a:endParaRPr>
          </a:p>
        </p:txBody>
      </p:sp>
      <p:sp>
        <p:nvSpPr>
          <p:cNvPr id="10" name="Title 1"/>
          <p:cNvSpPr>
            <a:spLocks noGrp="1"/>
          </p:cNvSpPr>
          <p:nvPr>
            <p:ph type="title" hasCustomPrompt="1"/>
          </p:nvPr>
        </p:nvSpPr>
        <p:spPr>
          <a:xfrm>
            <a:off x="810305" y="233266"/>
            <a:ext cx="8513310" cy="1091681"/>
          </a:xfrm>
        </p:spPr>
        <p:txBody>
          <a:bodyPr lIns="0" anchor="t" anchorCtr="0">
            <a:normAutofit/>
          </a:bodyPr>
          <a:lstStyle>
            <a:lvl1pPr>
              <a:defRPr sz="3600" b="1">
                <a:solidFill>
                  <a:srgbClr val="4A4E52"/>
                </a:solidFill>
                <a:latin typeface="+mn-lt"/>
              </a:defRPr>
            </a:lvl1pPr>
          </a:lstStyle>
          <a:p>
            <a:r>
              <a:rPr lang="en-US" dirty="0" smtClean="0"/>
              <a:t>Slide Title</a:t>
            </a:r>
            <a:endParaRPr lang="en-GB" dirty="0"/>
          </a:p>
        </p:txBody>
      </p:sp>
      <p:sp>
        <p:nvSpPr>
          <p:cNvPr id="9" name="TextBox 19"/>
          <p:cNvSpPr txBox="1"/>
          <p:nvPr userDrawn="1"/>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Tree>
    <p:extLst>
      <p:ext uri="{BB962C8B-B14F-4D97-AF65-F5344CB8AC3E}">
        <p14:creationId xmlns:p14="http://schemas.microsoft.com/office/powerpoint/2010/main" val="299012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ic_on_the_left">
    <p:spTree>
      <p:nvGrpSpPr>
        <p:cNvPr id="1" name=""/>
        <p:cNvGrpSpPr/>
        <p:nvPr/>
      </p:nvGrpSpPr>
      <p:grpSpPr>
        <a:xfrm>
          <a:off x="0" y="0"/>
          <a:ext cx="0" cy="0"/>
          <a:chOff x="0" y="0"/>
          <a:chExt cx="0" cy="0"/>
        </a:xfrm>
      </p:grpSpPr>
      <p:sp>
        <p:nvSpPr>
          <p:cNvPr id="11" name="Content Placeholder 2"/>
          <p:cNvSpPr>
            <a:spLocks noGrp="1"/>
          </p:cNvSpPr>
          <p:nvPr>
            <p:ph idx="14" hasCustomPrompt="1"/>
          </p:nvPr>
        </p:nvSpPr>
        <p:spPr>
          <a:xfrm>
            <a:off x="6160655" y="1620348"/>
            <a:ext cx="5193144" cy="4396731"/>
          </a:xfrm>
        </p:spPr>
        <p:txBody>
          <a:bodyPr/>
          <a:lstStyle>
            <a:lvl1pPr marL="0" indent="0">
              <a:buNone/>
              <a:defRPr sz="1600" b="1">
                <a:solidFill>
                  <a:srgbClr val="AA0B19"/>
                </a:solidFill>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lang="en-US" sz="1500" kern="1200" dirty="0" smtClean="0">
                <a:solidFill>
                  <a:srgbClr val="4A4E52"/>
                </a:solidFill>
                <a:latin typeface="+mn-lt"/>
                <a:ea typeface="+mn-ea"/>
                <a:cs typeface="+mn-cs"/>
              </a:defRPr>
            </a:lvl3pPr>
            <a:lvl4pPr marL="1600200" indent="-228600">
              <a:buFont typeface="Calibri" panose="020F0502020204030204" pitchFamily="34" charset="0"/>
              <a:buChar char="-"/>
              <a:defRPr lang="en-US" sz="1400" kern="1200" dirty="0" smtClean="0">
                <a:solidFill>
                  <a:srgbClr val="4A4E52"/>
                </a:solidFill>
                <a:latin typeface="+mn-lt"/>
                <a:ea typeface="+mn-ea"/>
                <a:cs typeface="+mn-cs"/>
              </a:defRPr>
            </a:lvl4pPr>
            <a:lvl5pPr>
              <a:defRPr>
                <a:solidFill>
                  <a:srgbClr val="4A4E52"/>
                </a:solidFill>
              </a:defRPr>
            </a:lvl5pPr>
          </a:lstStyle>
          <a:p>
            <a:pPr lvl="0"/>
            <a:r>
              <a:rPr lang="en-US" dirty="0" smtClean="0"/>
              <a:t>Headline</a:t>
            </a:r>
          </a:p>
          <a:p>
            <a:pPr lvl="1"/>
            <a:r>
              <a:rPr lang="en-US" dirty="0" smtClean="0"/>
              <a:t>Second level</a:t>
            </a:r>
          </a:p>
          <a:p>
            <a:pPr marL="1257300" lvl="2" indent="-342900" algn="l" defTabSz="914400" rtl="0" eaLnBrk="1" latinLnBrk="0" hangingPunct="1">
              <a:lnSpc>
                <a:spcPct val="90000"/>
              </a:lnSpc>
              <a:spcBef>
                <a:spcPts val="500"/>
              </a:spcBef>
              <a:buClr>
                <a:srgbClr val="81ADB5"/>
              </a:buClr>
              <a:buFont typeface="Arial" panose="020B0604020202020204" pitchFamily="34" charset="0"/>
              <a:buChar char="•"/>
            </a:pPr>
            <a:r>
              <a:rPr lang="en-US" dirty="0" smtClean="0"/>
              <a:t>Third level</a:t>
            </a:r>
          </a:p>
          <a:p>
            <a:pPr lvl="3"/>
            <a:r>
              <a:rPr lang="en-US" dirty="0" smtClean="0"/>
              <a:t>Fourth level</a:t>
            </a:r>
          </a:p>
          <a:p>
            <a:pPr lvl="1"/>
            <a:endParaRPr lang="en-US" dirty="0" smtClean="0"/>
          </a:p>
          <a:p>
            <a:pPr lvl="1"/>
            <a:endParaRPr lang="en-US" dirty="0" smtClean="0"/>
          </a:p>
        </p:txBody>
      </p:sp>
      <p:sp>
        <p:nvSpPr>
          <p:cNvPr id="13" name="Rectangle 12"/>
          <p:cNvSpPr/>
          <p:nvPr userDrawn="1"/>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ontent Placeholder 2"/>
          <p:cNvSpPr>
            <a:spLocks noGrp="1"/>
          </p:cNvSpPr>
          <p:nvPr>
            <p:ph idx="13" hasCustomPrompt="1"/>
          </p:nvPr>
        </p:nvSpPr>
        <p:spPr>
          <a:xfrm>
            <a:off x="810304" y="1617968"/>
            <a:ext cx="5193144" cy="4399111"/>
          </a:xfrm>
        </p:spPr>
        <p:txBody>
          <a:bodyPr lIns="0"/>
          <a:lstStyle>
            <a:lvl1pPr marL="0" indent="0">
              <a:buNone/>
              <a:defRPr sz="1600" b="1">
                <a:solidFill>
                  <a:srgbClr val="AA0B19"/>
                </a:solidFill>
              </a:defRPr>
            </a:lvl1pPr>
            <a:lvl2pPr marL="0" indent="0" algn="l">
              <a:buNone/>
              <a:defRPr sz="2400">
                <a:solidFill>
                  <a:srgbClr val="4A4E52"/>
                </a:solidFill>
              </a:defRPr>
            </a:lvl2pPr>
            <a:lvl3pPr marL="1257300" indent="-342900">
              <a:buClr>
                <a:srgbClr val="81ADB5"/>
              </a:buClr>
              <a:buFont typeface="Arial" panose="020B0604020202020204" pitchFamily="34" charset="0"/>
              <a:buChar char="•"/>
              <a:defRPr sz="300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lvl="0"/>
            <a:r>
              <a:rPr lang="en-US" dirty="0" smtClean="0"/>
              <a:t>Insert chart/ graphic here</a:t>
            </a:r>
          </a:p>
          <a:p>
            <a:pPr lvl="1"/>
            <a:endParaRPr lang="en-US" dirty="0" smtClean="0"/>
          </a:p>
          <a:p>
            <a:pPr lvl="1"/>
            <a:endParaRPr lang="en-US" dirty="0" smtClean="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6178" y="268590"/>
            <a:ext cx="1217621" cy="403977"/>
          </a:xfrm>
          <a:prstGeom prst="rect">
            <a:avLst/>
          </a:prstGeom>
        </p:spPr>
      </p:pic>
      <p:sp>
        <p:nvSpPr>
          <p:cNvPr id="9"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4A4E52"/>
                </a:solidFill>
              </a:defRPr>
            </a:lvl1pPr>
          </a:lstStyle>
          <a:p>
            <a:r>
              <a:rPr lang="en-GB" dirty="0" smtClean="0">
                <a:solidFill>
                  <a:srgbClr val="DC5D2A"/>
                </a:solidFill>
              </a:rPr>
              <a:t>QUALITY. PRODUCTIVITY. INNOVATION.</a:t>
            </a:r>
            <a:endParaRPr lang="en-GB" dirty="0">
              <a:solidFill>
                <a:srgbClr val="DC5D2A"/>
              </a:solidFill>
            </a:endParaRPr>
          </a:p>
        </p:txBody>
      </p:sp>
      <p:sp>
        <p:nvSpPr>
          <p:cNvPr id="10" name="Title 1"/>
          <p:cNvSpPr>
            <a:spLocks noGrp="1"/>
          </p:cNvSpPr>
          <p:nvPr>
            <p:ph type="title" hasCustomPrompt="1"/>
          </p:nvPr>
        </p:nvSpPr>
        <p:spPr>
          <a:xfrm>
            <a:off x="810305" y="233266"/>
            <a:ext cx="8513310" cy="1091681"/>
          </a:xfrm>
        </p:spPr>
        <p:txBody>
          <a:bodyPr lIns="0" anchor="t" anchorCtr="0">
            <a:normAutofit/>
          </a:bodyPr>
          <a:lstStyle>
            <a:lvl1pPr>
              <a:defRPr sz="3600" b="1">
                <a:solidFill>
                  <a:srgbClr val="4A4E52"/>
                </a:solidFill>
                <a:latin typeface="+mn-lt"/>
              </a:defRPr>
            </a:lvl1pPr>
          </a:lstStyle>
          <a:p>
            <a:r>
              <a:rPr lang="en-US" dirty="0" smtClean="0"/>
              <a:t>Slide Title</a:t>
            </a:r>
            <a:endParaRPr lang="en-GB" dirty="0"/>
          </a:p>
        </p:txBody>
      </p:sp>
      <p:sp>
        <p:nvSpPr>
          <p:cNvPr id="12" name="TextBox 19"/>
          <p:cNvSpPr txBox="1"/>
          <p:nvPr userDrawn="1"/>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Tree>
    <p:extLst>
      <p:ext uri="{BB962C8B-B14F-4D97-AF65-F5344CB8AC3E}">
        <p14:creationId xmlns:p14="http://schemas.microsoft.com/office/powerpoint/2010/main" val="267644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a:t>
            </a:r>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a:p>
        </p:txBody>
      </p:sp>
    </p:spTree>
    <p:extLst>
      <p:ext uri="{BB962C8B-B14F-4D97-AF65-F5344CB8AC3E}">
        <p14:creationId xmlns:p14="http://schemas.microsoft.com/office/powerpoint/2010/main" val="3912548865"/>
      </p:ext>
    </p:extLst>
  </p:cSld>
  <p:clrMap bg1="lt1" tx1="dk1" bg2="lt2" tx2="dk2" accent1="accent1" accent2="accent2" accent3="accent3" accent4="accent4" accent5="accent5" accent6="accent6" hlink="hlink" folHlink="folHlink"/>
  <p:sldLayoutIdLst>
    <p:sldLayoutId id="2147483669" r:id="rId1"/>
    <p:sldLayoutId id="2147483649" r:id="rId2"/>
    <p:sldLayoutId id="2147483679" r:id="rId3"/>
    <p:sldLayoutId id="2147483675" r:id="rId4"/>
    <p:sldLayoutId id="2147483674" r:id="rId5"/>
    <p:sldLayoutId id="2147483677" r:id="rId6"/>
    <p:sldLayoutId id="2147483671" r:id="rId7"/>
    <p:sldLayoutId id="2147483665" r:id="rId8"/>
    <p:sldLayoutId id="2147483672" r:id="rId9"/>
    <p:sldLayoutId id="2147483660" r:id="rId10"/>
    <p:sldLayoutId id="214748367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sbin.com/lefiganuso/edit?html,css,outpu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jsbin.com/jujohukuda/edit?html,css,output"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jsbin.com/zotumuvami/edit?html,css,outpu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jsbin.com/racuvuhaza/edit?html,css,outpu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jsbin.com/begecefafe/edit?html,css,output"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jsbin.com/bosefarifa/edit?html,css,outpu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jsbin.com/heyubahuye/edit?html,css,outpu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jsbin.com/perigicobo/edit?html,css,outpu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jsbin.com/dapeximogu/edit?html,css,output"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jsbin.com/lipelujomi/edit?html,css,outpu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jsbin.com/nuqegasoji/edit?html,css,outpu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jsbin.com/zojemomipe/edit?html,css,output"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3.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jsbin.com/gidopanaqe/edit?html,css,output"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jsbin.com/zapurozocu/1/edit?html,css,outpu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jsbin.com/jikahaxesu/edit?html,css,output" TargetMode="External"/><Relationship Id="rId3" Type="http://schemas.openxmlformats.org/officeDocument/2006/relationships/image" Target="../media/image10.png"/><Relationship Id="rId7" Type="http://schemas.openxmlformats.org/officeDocument/2006/relationships/hyperlink" Target="http://reference.sitepoint.com/css/pseudoclass-nthlastoftyp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www.sitepoint.com/web-foundations/nth-typen-css-selector/" TargetMode="External"/><Relationship Id="rId5" Type="http://schemas.openxmlformats.org/officeDocument/2006/relationships/hyperlink" Target="http://www.sitepoint.com/web-foundations/81298/" TargetMode="External"/><Relationship Id="rId4" Type="http://schemas.openxmlformats.org/officeDocument/2006/relationships/hyperlink" Target="http://www.sitepoint.com/web-foundations/nth-childn-css-selecto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jsbin.com/zagosupuwa/1/edit?html,css,output"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jsbin.com/zajafisoro/edit?html,css,outpu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hyperlink" Target="https://jsbin.com/zuganitewi/edit?html,css,outpu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2036" y="2826324"/>
            <a:ext cx="5532925" cy="1542845"/>
          </a:xfrm>
        </p:spPr>
        <p:txBody>
          <a:bodyPr/>
          <a:lstStyle/>
          <a:p>
            <a:r>
              <a:rPr lang="en-US" dirty="0" smtClean="0"/>
              <a:t>Introduction in</a:t>
            </a:r>
            <a:br>
              <a:rPr lang="en-US" dirty="0" smtClean="0"/>
            </a:br>
            <a:r>
              <a:rPr lang="en-US" dirty="0" smtClean="0"/>
              <a:t> CSS3 </a:t>
            </a:r>
            <a:r>
              <a:rPr lang="en-US" dirty="0" smtClean="0"/>
              <a:t> </a:t>
            </a:r>
            <a:endParaRPr lang="en-US" dirty="0"/>
          </a:p>
        </p:txBody>
      </p:sp>
    </p:spTree>
    <p:extLst>
      <p:ext uri="{BB962C8B-B14F-4D97-AF65-F5344CB8AC3E}">
        <p14:creationId xmlns:p14="http://schemas.microsoft.com/office/powerpoint/2010/main" val="258283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810305" y="1951153"/>
            <a:ext cx="10543495" cy="4391527"/>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 dirty="0"/>
              <a:t>Generated </a:t>
            </a:r>
            <a:r>
              <a:rPr lang="en" dirty="0" smtClean="0"/>
              <a:t>content</a:t>
            </a:r>
          </a:p>
          <a:p>
            <a:pPr>
              <a:spcBef>
                <a:spcPts val="0"/>
              </a:spcBef>
            </a:pPr>
            <a:endParaRPr lang="en" b="0" dirty="0"/>
          </a:p>
          <a:p>
            <a:pPr lvl="0" eaLnBrk="0" fontAlgn="base" hangingPunct="0">
              <a:lnSpc>
                <a:spcPct val="100000"/>
              </a:lnSpc>
              <a:spcBef>
                <a:spcPct val="0"/>
              </a:spcBef>
              <a:spcAft>
                <a:spcPct val="0"/>
              </a:spcAft>
            </a:pPr>
            <a:r>
              <a:rPr lang="en" sz="2400" dirty="0">
                <a:solidFill>
                  <a:srgbClr val="C00000"/>
                </a:solidFill>
                <a:ea typeface="Consolas"/>
                <a:cs typeface="Consolas"/>
                <a:sym typeface="Consolas"/>
              </a:rPr>
              <a:t>::</a:t>
            </a:r>
            <a:r>
              <a:rPr lang="en" b="0" dirty="0">
                <a:solidFill>
                  <a:srgbClr val="222222"/>
                </a:solidFill>
              </a:rPr>
              <a:t> </a:t>
            </a:r>
            <a:r>
              <a:rPr lang="en-US" altLang="en-US" b="0" dirty="0">
                <a:solidFill>
                  <a:srgbClr val="333333"/>
                </a:solidFill>
              </a:rPr>
              <a:t>There is absolutely no difference between </a:t>
            </a:r>
            <a:r>
              <a:rPr lang="en-US" altLang="en-US" b="0" dirty="0">
                <a:solidFill>
                  <a:srgbClr val="333333"/>
                </a:solidFill>
                <a:cs typeface="Consolas" panose="020B0609020204030204" pitchFamily="49" charset="0"/>
              </a:rPr>
              <a:t>:before</a:t>
            </a:r>
            <a:r>
              <a:rPr lang="en-US" altLang="en-US" b="0" dirty="0">
                <a:solidFill>
                  <a:srgbClr val="333333"/>
                </a:solidFill>
              </a:rPr>
              <a:t> and </a:t>
            </a:r>
            <a:r>
              <a:rPr lang="en-US" altLang="en-US" b="0" dirty="0">
                <a:solidFill>
                  <a:srgbClr val="333333"/>
                </a:solidFill>
                <a:cs typeface="Consolas" panose="020B0609020204030204" pitchFamily="49" charset="0"/>
              </a:rPr>
              <a:t>::before</a:t>
            </a:r>
            <a:r>
              <a:rPr lang="en-US" altLang="en-US" b="0" dirty="0">
                <a:solidFill>
                  <a:srgbClr val="333333"/>
                </a:solidFill>
              </a:rPr>
              <a:t>, or between </a:t>
            </a:r>
            <a:r>
              <a:rPr lang="en-US" altLang="en-US" b="0" dirty="0">
                <a:solidFill>
                  <a:srgbClr val="333333"/>
                </a:solidFill>
                <a:cs typeface="Consolas" panose="020B0609020204030204" pitchFamily="49" charset="0"/>
              </a:rPr>
              <a:t>:after</a:t>
            </a:r>
            <a:r>
              <a:rPr lang="en-US" altLang="en-US" b="0" dirty="0">
                <a:solidFill>
                  <a:srgbClr val="333333"/>
                </a:solidFill>
              </a:rPr>
              <a:t> and</a:t>
            </a:r>
            <a:r>
              <a:rPr lang="en-US" altLang="en-US" b="0" dirty="0">
                <a:solidFill>
                  <a:srgbClr val="333333"/>
                </a:solidFill>
                <a:cs typeface="Consolas" panose="020B0609020204030204" pitchFamily="49" charset="0"/>
              </a:rPr>
              <a:t>::after</a:t>
            </a:r>
            <a:r>
              <a:rPr lang="en-US" altLang="en-US" b="0" dirty="0">
                <a:solidFill>
                  <a:srgbClr val="333333"/>
                </a:solidFill>
              </a:rPr>
              <a:t>. Using double colon for pseudo-elements is </a:t>
            </a:r>
            <a:r>
              <a:rPr lang="en-US" altLang="en-US" dirty="0" smtClean="0">
                <a:solidFill>
                  <a:srgbClr val="C00000"/>
                </a:solidFill>
              </a:rPr>
              <a:t>“the </a:t>
            </a:r>
            <a:r>
              <a:rPr lang="en-US" altLang="en-US" dirty="0">
                <a:solidFill>
                  <a:srgbClr val="C00000"/>
                </a:solidFill>
              </a:rPr>
              <a:t>new </a:t>
            </a:r>
            <a:r>
              <a:rPr lang="en-US" altLang="en-US" dirty="0" smtClean="0">
                <a:solidFill>
                  <a:srgbClr val="C00000"/>
                </a:solidFill>
              </a:rPr>
              <a:t>thing”</a:t>
            </a:r>
            <a:r>
              <a:rPr lang="en-US" altLang="en-US" b="0" dirty="0" smtClean="0">
                <a:solidFill>
                  <a:schemeClr val="accent5"/>
                </a:solidFill>
              </a:rPr>
              <a:t>, the </a:t>
            </a:r>
            <a:r>
              <a:rPr lang="en-US" altLang="en-US" b="0" dirty="0">
                <a:solidFill>
                  <a:schemeClr val="accent5"/>
                </a:solidFill>
              </a:rPr>
              <a:t>CSS3 way. </a:t>
            </a:r>
          </a:p>
          <a:p>
            <a:pPr lvl="0" eaLnBrk="0" fontAlgn="base" hangingPunct="0">
              <a:lnSpc>
                <a:spcPct val="100000"/>
              </a:lnSpc>
              <a:spcBef>
                <a:spcPct val="0"/>
              </a:spcBef>
              <a:spcAft>
                <a:spcPct val="0"/>
              </a:spcAft>
            </a:pPr>
            <a:endParaRPr lang="en" altLang="en-US" b="0" dirty="0">
              <a:solidFill>
                <a:srgbClr val="222222"/>
              </a:solidFill>
              <a:latin typeface="Courier New" panose="02070309020205020404" pitchFamily="49" charset="0"/>
              <a:cs typeface="Courier New" panose="020703090202050204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&lt;</a:t>
            </a:r>
            <a:r>
              <a:rPr lang="en-US" altLang="en-US" dirty="0">
                <a:solidFill>
                  <a:srgbClr val="268BD2"/>
                </a:solidFill>
                <a:latin typeface="Consolas" panose="020B0609020204030204" pitchFamily="49" charset="0"/>
                <a:cs typeface="Consolas" panose="020B0609020204030204" pitchFamily="49" charset="0"/>
              </a:rPr>
              <a:t>style</a:t>
            </a: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type</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”text</a:t>
            </a:r>
            <a:r>
              <a:rPr lang="en-US" altLang="en-US" dirty="0">
                <a:solidFill>
                  <a:srgbClr val="333333"/>
                </a:solidFill>
                <a:latin typeface="Consolas" panose="020B0609020204030204" pitchFamily="49" charset="0"/>
                <a:cs typeface="Consolas" panose="020B0609020204030204" pitchFamily="49" charset="0"/>
              </a:rPr>
              <a:t>/</a:t>
            </a:r>
            <a:r>
              <a:rPr lang="en-US" altLang="en-US" dirty="0" err="1">
                <a:solidFill>
                  <a:srgbClr val="B58900"/>
                </a:solidFill>
                <a:latin typeface="Consolas" panose="020B0609020204030204" pitchFamily="49" charset="0"/>
                <a:cs typeface="Consolas" panose="020B0609020204030204" pitchFamily="49" charset="0"/>
              </a:rPr>
              <a:t>css</a:t>
            </a:r>
            <a:r>
              <a:rPr lang="en-US" altLang="en-US" dirty="0">
                <a:solidFill>
                  <a:srgbClr val="333333"/>
                </a:solidFill>
                <a:latin typeface="Consolas" panose="020B0609020204030204" pitchFamily="49" charset="0"/>
                <a:cs typeface="Consolas" panose="020B0609020204030204" pitchFamily="49" charset="0"/>
              </a:rPr>
              <a:t>”&gt;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div</a:t>
            </a:r>
            <a:r>
              <a:rPr lang="en-US" altLang="en-US" dirty="0">
                <a:solidFill>
                  <a:srgbClr val="333333"/>
                </a:solidFill>
                <a:latin typeface="Consolas" panose="020B0609020204030204" pitchFamily="49" charset="0"/>
                <a:cs typeface="Consolas" panose="020B0609020204030204" pitchFamily="49" charset="0"/>
              </a:rPr>
              <a:t>::before{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content</a:t>
            </a:r>
            <a:r>
              <a:rPr lang="en-US" altLang="en-US" dirty="0">
                <a:solidFill>
                  <a:srgbClr val="333333"/>
                </a:solidFill>
                <a:latin typeface="Consolas" panose="020B0609020204030204" pitchFamily="49" charset="0"/>
                <a:cs typeface="Consolas" panose="020B0609020204030204" pitchFamily="49" charset="0"/>
              </a:rPr>
              <a:t>: “Read this- ”;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color</a:t>
            </a:r>
            <a:r>
              <a:rPr lang="en-US" altLang="en-US" dirty="0">
                <a:solidFill>
                  <a:srgbClr val="333333"/>
                </a:solidFill>
                <a:latin typeface="Consolas" panose="020B0609020204030204" pitchFamily="49" charset="0"/>
                <a:cs typeface="Consolas" panose="020B0609020204030204" pitchFamily="49" charset="0"/>
              </a:rPr>
              <a:t>: red;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 </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div</a:t>
            </a:r>
            <a:r>
              <a:rPr lang="en-US" altLang="en-US" dirty="0">
                <a:solidFill>
                  <a:srgbClr val="333333"/>
                </a:solidFill>
                <a:latin typeface="Consolas" panose="020B0609020204030204" pitchFamily="49" charset="0"/>
                <a:cs typeface="Consolas" panose="020B0609020204030204" pitchFamily="49" charset="0"/>
              </a:rPr>
              <a:t>::after{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content</a:t>
            </a:r>
            <a:r>
              <a:rPr lang="en-US" altLang="en-US" dirty="0">
                <a:solidFill>
                  <a:srgbClr val="333333"/>
                </a:solidFill>
                <a:latin typeface="Consolas" panose="020B0609020204030204" pitchFamily="49" charset="0"/>
                <a:cs typeface="Consolas" panose="020B0609020204030204" pitchFamily="49" charset="0"/>
              </a:rPr>
              <a:t>: “-stop here!”;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color</a:t>
            </a:r>
            <a:r>
              <a:rPr lang="en-US" altLang="en-US" dirty="0">
                <a:solidFill>
                  <a:srgbClr val="333333"/>
                </a:solidFill>
                <a:latin typeface="Consolas" panose="020B0609020204030204" pitchFamily="49" charset="0"/>
                <a:cs typeface="Consolas" panose="020B0609020204030204" pitchFamily="49" charset="0"/>
              </a:rPr>
              <a:t>: green;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 </a:t>
            </a: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&lt;/</a:t>
            </a:r>
            <a:r>
              <a:rPr lang="en-US" altLang="en-US" dirty="0">
                <a:solidFill>
                  <a:srgbClr val="268BD2"/>
                </a:solidFill>
                <a:latin typeface="Consolas" panose="020B0609020204030204" pitchFamily="49" charset="0"/>
                <a:cs typeface="Consolas" panose="020B0609020204030204" pitchFamily="49" charset="0"/>
              </a:rPr>
              <a:t>style</a:t>
            </a:r>
            <a:r>
              <a:rPr lang="en-US" altLang="en-US" dirty="0">
                <a:solidFill>
                  <a:srgbClr val="333333"/>
                </a:solidFill>
                <a:latin typeface="Consolas" panose="020B0609020204030204" pitchFamily="49" charset="0"/>
                <a:cs typeface="Consolas" panose="020B0609020204030204" pitchFamily="49" charset="0"/>
              </a:rPr>
              <a:t>&gt;</a:t>
            </a:r>
            <a:r>
              <a:rPr lang="en-US" altLang="en-US" dirty="0">
                <a:solidFill>
                  <a:schemeClr val="tx1"/>
                </a:solidFill>
                <a:latin typeface="Consolas" panose="020B0609020204030204" pitchFamily="49" charset="0"/>
                <a:cs typeface="Consolas" panose="020B0609020204030204" pitchFamily="49" charset="0"/>
              </a:rPr>
              <a:t> </a:t>
            </a:r>
            <a:endParaRPr lang="en" dirty="0">
              <a:solidFill>
                <a:srgbClr val="222222"/>
              </a:solidFill>
              <a:latin typeface="Consolas" panose="020B0609020204030204" pitchFamily="49" charset="0"/>
              <a:cs typeface="Consolas" panose="020B0609020204030204" pitchFamily="49" charset="0"/>
            </a:endParaRPr>
          </a:p>
          <a:p>
            <a:pPr>
              <a:lnSpc>
                <a:spcPct val="150000"/>
              </a:lnSpc>
            </a:pPr>
            <a:endParaRPr lang="en-GB" dirty="0">
              <a:solidFill>
                <a:schemeClr val="bg1">
                  <a:lumMod val="50000"/>
                </a:schemeClr>
              </a:solidFill>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Pseudo classes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p:nvPr/>
        </p:nvSpPr>
        <p:spPr>
          <a:xfrm>
            <a:off x="10445218" y="5973349"/>
            <a:ext cx="800219" cy="369332"/>
          </a:xfrm>
          <a:prstGeom prst="rect">
            <a:avLst/>
          </a:prstGeom>
        </p:spPr>
        <p:txBody>
          <a:bodyPr wrap="none">
            <a:spAutoFit/>
          </a:bodyPr>
          <a:lstStyle/>
          <a:p>
            <a:r>
              <a:rPr lang="en" b="1" dirty="0" smtClean="0">
                <a:solidFill>
                  <a:srgbClr val="C00000"/>
                </a:solidFill>
                <a:hlinkClick r:id="rId3"/>
              </a:rPr>
              <a:t>DEMO</a:t>
            </a:r>
            <a:endParaRPr lang="en-US" b="1" dirty="0">
              <a:solidFill>
                <a:srgbClr val="C00000"/>
              </a:solidFill>
            </a:endParaRPr>
          </a:p>
        </p:txBody>
      </p:sp>
      <p:sp>
        <p:nvSpPr>
          <p:cNvPr id="4"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3075" name="Picture 3" descr="CSS pseudo eleme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275" y="4200005"/>
            <a:ext cx="4473162" cy="14910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99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810305" y="1951153"/>
            <a:ext cx="10543495" cy="4391527"/>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smtClean="0"/>
              <a:t>C</a:t>
            </a:r>
            <a:r>
              <a:rPr lang="en" dirty="0" smtClean="0"/>
              <a:t>ombinators </a:t>
            </a:r>
          </a:p>
          <a:p>
            <a:pPr>
              <a:lnSpc>
                <a:spcPct val="150000"/>
              </a:lnSpc>
            </a:pPr>
            <a:endParaRPr lang="en" b="0" dirty="0"/>
          </a:p>
          <a:p>
            <a:pPr marL="285750" indent="-285750">
              <a:spcBef>
                <a:spcPts val="0"/>
              </a:spcBef>
              <a:buFont typeface="Arial" panose="020B0604020202020204" pitchFamily="34" charset="0"/>
              <a:buChar char="•"/>
            </a:pPr>
            <a:r>
              <a:rPr lang="en" dirty="0"/>
              <a:t>S</a:t>
            </a:r>
            <a:r>
              <a:rPr lang="en" dirty="0" smtClean="0"/>
              <a:t>iblings combinators</a:t>
            </a:r>
          </a:p>
          <a:p>
            <a:pPr>
              <a:spcBef>
                <a:spcPts val="0"/>
              </a:spcBef>
            </a:pPr>
            <a:endParaRPr lang="en" dirty="0">
              <a:solidFill>
                <a:schemeClr val="accent5"/>
              </a:solidFill>
            </a:endParaRPr>
          </a:p>
          <a:p>
            <a:pPr>
              <a:spcBef>
                <a:spcPts val="0"/>
              </a:spcBef>
            </a:pPr>
            <a:r>
              <a:rPr lang="en" dirty="0" smtClean="0">
                <a:solidFill>
                  <a:schemeClr val="accent5"/>
                </a:solidFill>
                <a:latin typeface="Consolas"/>
                <a:ea typeface="Consolas"/>
                <a:cs typeface="Consolas"/>
                <a:sym typeface="Consolas"/>
              </a:rPr>
              <a:t>	div + p</a:t>
            </a:r>
            <a:endParaRPr lang="en" dirty="0">
              <a:solidFill>
                <a:schemeClr val="accent5"/>
              </a:solidFill>
              <a:latin typeface="Consolas"/>
              <a:ea typeface="Consolas"/>
              <a:cs typeface="Consolas"/>
              <a:sym typeface="Consolas"/>
            </a:endParaRPr>
          </a:p>
          <a:p>
            <a:pPr>
              <a:spcBef>
                <a:spcPts val="0"/>
              </a:spcBef>
            </a:pPr>
            <a:r>
              <a:rPr lang="en" dirty="0" smtClean="0">
                <a:solidFill>
                  <a:schemeClr val="accent5"/>
                </a:solidFill>
                <a:latin typeface="Consolas"/>
                <a:ea typeface="Consolas"/>
                <a:cs typeface="Consolas"/>
                <a:sym typeface="Consolas"/>
              </a:rPr>
              <a:t>	div ~ p</a:t>
            </a:r>
          </a:p>
          <a:p>
            <a:pPr>
              <a:spcBef>
                <a:spcPts val="0"/>
              </a:spcBef>
            </a:pPr>
            <a:endParaRPr lang="en" dirty="0">
              <a:latin typeface="Consolas"/>
              <a:ea typeface="Consolas"/>
              <a:cs typeface="Consolas"/>
              <a:sym typeface="Consolas"/>
            </a:endParaRPr>
          </a:p>
          <a:p>
            <a:pPr>
              <a:spcBef>
                <a:spcPts val="0"/>
              </a:spcBef>
            </a:pPr>
            <a:endParaRPr lang="en" dirty="0" smtClean="0">
              <a:latin typeface="Consolas"/>
              <a:ea typeface="Consolas"/>
              <a:cs typeface="Consolas"/>
              <a:sym typeface="Consolas"/>
            </a:endParaRPr>
          </a:p>
          <a:p>
            <a:pPr>
              <a:spcBef>
                <a:spcPts val="0"/>
              </a:spcBef>
            </a:pPr>
            <a:endParaRPr lang="en" dirty="0">
              <a:latin typeface="Consolas"/>
              <a:ea typeface="Consolas"/>
              <a:cs typeface="Consolas"/>
              <a:sym typeface="Consolas"/>
            </a:endParaRPr>
          </a:p>
          <a:p>
            <a:pPr marL="285750" indent="-285750">
              <a:spcBef>
                <a:spcPts val="0"/>
              </a:spcBef>
              <a:buFont typeface="Arial" panose="020B0604020202020204" pitchFamily="34" charset="0"/>
              <a:buChar char="•"/>
            </a:pPr>
            <a:r>
              <a:rPr lang="en" dirty="0"/>
              <a:t>D</a:t>
            </a:r>
            <a:r>
              <a:rPr lang="en" dirty="0" smtClean="0"/>
              <a:t>escendant combinators</a:t>
            </a:r>
          </a:p>
          <a:p>
            <a:pPr>
              <a:spcBef>
                <a:spcPts val="0"/>
              </a:spcBef>
            </a:pPr>
            <a:endParaRPr lang="en" dirty="0">
              <a:solidFill>
                <a:schemeClr val="accent5"/>
              </a:solidFill>
            </a:endParaRPr>
          </a:p>
          <a:p>
            <a:pPr>
              <a:spcBef>
                <a:spcPts val="0"/>
              </a:spcBef>
            </a:pPr>
            <a:r>
              <a:rPr lang="en" dirty="0" smtClean="0">
                <a:solidFill>
                  <a:schemeClr val="accent5"/>
                </a:solidFill>
                <a:latin typeface="Consolas"/>
                <a:ea typeface="Consolas"/>
                <a:cs typeface="Consolas"/>
                <a:sym typeface="Consolas"/>
              </a:rPr>
              <a:t>	div </a:t>
            </a:r>
            <a:r>
              <a:rPr lang="en" dirty="0">
                <a:solidFill>
                  <a:schemeClr val="accent5"/>
                </a:solidFill>
                <a:latin typeface="Consolas"/>
                <a:ea typeface="Consolas"/>
                <a:cs typeface="Consolas"/>
                <a:sym typeface="Consolas"/>
              </a:rPr>
              <a:t>&gt; p</a:t>
            </a:r>
          </a:p>
          <a:p>
            <a:pPr>
              <a:lnSpc>
                <a:spcPct val="150000"/>
              </a:lnSpc>
            </a:pPr>
            <a:endParaRPr lang="en-GB" dirty="0">
              <a:solidFill>
                <a:srgbClr val="C00000"/>
              </a:solidFill>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Pseudo classes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p:nvPr/>
        </p:nvSpPr>
        <p:spPr>
          <a:xfrm>
            <a:off x="785522" y="5819717"/>
            <a:ext cx="1490119" cy="338554"/>
          </a:xfrm>
          <a:prstGeom prst="rect">
            <a:avLst/>
          </a:prstGeom>
        </p:spPr>
        <p:txBody>
          <a:bodyPr wrap="square">
            <a:spAutoFit/>
          </a:bodyPr>
          <a:lstStyle/>
          <a:p>
            <a:r>
              <a:rPr lang="en-GB" sz="1600" b="1" dirty="0">
                <a:solidFill>
                  <a:srgbClr val="C00000"/>
                </a:solidFill>
                <a:hlinkClick r:id="rId3"/>
              </a:rPr>
              <a:t>DEMO</a:t>
            </a:r>
            <a:endParaRPr lang="en-US" b="1" dirty="0"/>
          </a:p>
        </p:txBody>
      </p:sp>
      <p:pic>
        <p:nvPicPr>
          <p:cNvPr id="3074" name="Picture 2" descr="http://blog.guinatal.com/wp-content/uploads/2015/02/Combinato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951152"/>
            <a:ext cx="5029200" cy="420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31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637745" y="3937000"/>
            <a:ext cx="5940187" cy="2124039"/>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.content{ </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box-sizing</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a:t>
            </a:r>
            <a:r>
              <a:rPr lang="en-US" altLang="en-US" dirty="0" smtClean="0">
                <a:solidFill>
                  <a:srgbClr val="2AA198"/>
                </a:solidFill>
                <a:latin typeface="Consolas" panose="020B0609020204030204" pitchFamily="49" charset="0"/>
                <a:cs typeface="Consolas" panose="020B0609020204030204" pitchFamily="49" charset="0"/>
              </a:rPr>
              <a:t>border-box</a:t>
            </a:r>
            <a:r>
              <a:rPr lang="en-US" altLang="en-US" dirty="0" smtClean="0">
                <a:solidFill>
                  <a:srgbClr val="333333"/>
                </a:solidFill>
                <a:latin typeface="Consolas" panose="020B0609020204030204" pitchFamily="49" charset="0"/>
                <a:cs typeface="Consolas" panose="020B0609020204030204" pitchFamily="49" charset="0"/>
              </a:rPr>
              <a:t>; </a:t>
            </a:r>
            <a:endParaRPr lang="en-US" altLang="en-US" dirty="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width</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400px</a:t>
            </a:r>
            <a:r>
              <a:rPr lang="en-US" altLang="en-US" dirty="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padding</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15px</a:t>
            </a:r>
            <a:r>
              <a:rPr lang="en-US" altLang="en-US" dirty="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border</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25px solid </a:t>
            </a:r>
            <a:r>
              <a:rPr lang="en-US" altLang="en-US" dirty="0" err="1">
                <a:solidFill>
                  <a:srgbClr val="2AA198"/>
                </a:solidFill>
                <a:latin typeface="Consolas" panose="020B0609020204030204" pitchFamily="49" charset="0"/>
                <a:cs typeface="Consolas" panose="020B0609020204030204" pitchFamily="49" charset="0"/>
              </a:rPr>
              <a:t>lightpink</a:t>
            </a:r>
            <a:r>
              <a:rPr lang="en-US" altLang="en-US" dirty="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endParaRPr lang="en-US" altLang="en-US" dirty="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Total </a:t>
            </a:r>
            <a:r>
              <a:rPr lang="en-US" altLang="en-US" dirty="0">
                <a:solidFill>
                  <a:srgbClr val="B58900"/>
                </a:solidFill>
                <a:latin typeface="Consolas" panose="020B0609020204030204" pitchFamily="49" charset="0"/>
                <a:cs typeface="Consolas" panose="020B0609020204030204" pitchFamily="49" charset="0"/>
              </a:rPr>
              <a:t>width</a:t>
            </a: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2AA198"/>
                </a:solidFill>
                <a:latin typeface="Consolas" panose="020B0609020204030204" pitchFamily="49" charset="0"/>
                <a:cs typeface="Consolas" panose="020B0609020204030204" pitchFamily="49" charset="0"/>
              </a:rPr>
              <a:t>400px;</a:t>
            </a:r>
            <a:r>
              <a:rPr lang="en-US" altLang="en-US" dirty="0" smtClean="0">
                <a:solidFill>
                  <a:schemeClr val="tx1"/>
                </a:solidFill>
                <a:latin typeface="Consolas" panose="020B0609020204030204" pitchFamily="49" charset="0"/>
                <a:cs typeface="Consolas" panose="020B0609020204030204" pitchFamily="49" charset="0"/>
              </a:rPr>
              <a:t> </a:t>
            </a:r>
            <a:endParaRPr lang="en-US" altLang="en-US" dirty="0">
              <a:solidFill>
                <a:schemeClr val="tx1"/>
              </a:solidFill>
              <a:latin typeface="Consolas" panose="020B0609020204030204" pitchFamily="49" charset="0"/>
              <a:cs typeface="Consolas" panose="020B0609020204030204" pitchFamily="49" charset="0"/>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Box Model</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Content Placeholder 3"/>
          <p:cNvSpPr txBox="1">
            <a:spLocks/>
          </p:cNvSpPr>
          <p:nvPr/>
        </p:nvSpPr>
        <p:spPr>
          <a:xfrm>
            <a:off x="637745" y="1819474"/>
            <a:ext cx="5378044" cy="2337821"/>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.content{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box-sizing</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content-box</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w</a:t>
            </a:r>
            <a:r>
              <a:rPr lang="en-US" altLang="en-US" dirty="0" smtClean="0">
                <a:solidFill>
                  <a:srgbClr val="B58900"/>
                </a:solidFill>
                <a:latin typeface="Consolas" panose="020B0609020204030204" pitchFamily="49" charset="0"/>
                <a:cs typeface="Consolas" panose="020B0609020204030204" pitchFamily="49" charset="0"/>
              </a:rPr>
              <a:t>idth</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a:t>
            </a:r>
            <a:r>
              <a:rPr lang="en-US" altLang="en-US" dirty="0" smtClean="0">
                <a:solidFill>
                  <a:srgbClr val="2AA198"/>
                </a:solidFill>
                <a:latin typeface="Consolas" panose="020B0609020204030204" pitchFamily="49" charset="0"/>
                <a:cs typeface="Consolas" panose="020B0609020204030204" pitchFamily="49" charset="0"/>
              </a:rPr>
              <a:t>400px</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padding</a:t>
            </a: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rgbClr val="2AA198"/>
                </a:solidFill>
                <a:latin typeface="Consolas" panose="020B0609020204030204" pitchFamily="49" charset="0"/>
                <a:cs typeface="Consolas" panose="020B0609020204030204" pitchFamily="49" charset="0"/>
              </a:rPr>
              <a:t> 15px</a:t>
            </a:r>
            <a:r>
              <a:rPr lang="en-US" altLang="en-US"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b</a:t>
            </a:r>
            <a:r>
              <a:rPr lang="en-US" altLang="en-US" dirty="0" smtClean="0">
                <a:solidFill>
                  <a:srgbClr val="B58900"/>
                </a:solidFill>
                <a:latin typeface="Consolas" panose="020B0609020204030204" pitchFamily="49" charset="0"/>
                <a:cs typeface="Consolas" panose="020B0609020204030204" pitchFamily="49" charset="0"/>
              </a:rPr>
              <a:t>order</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a:t>
            </a:r>
            <a:r>
              <a:rPr lang="en-US" altLang="en-US" dirty="0" smtClean="0">
                <a:solidFill>
                  <a:srgbClr val="2AA198"/>
                </a:solidFill>
                <a:latin typeface="Consolas" panose="020B0609020204030204" pitchFamily="49" charset="0"/>
                <a:cs typeface="Consolas" panose="020B0609020204030204" pitchFamily="49" charset="0"/>
              </a:rPr>
              <a:t>25px </a:t>
            </a:r>
            <a:r>
              <a:rPr lang="en-US" altLang="en-US" dirty="0">
                <a:solidFill>
                  <a:srgbClr val="2AA198"/>
                </a:solidFill>
                <a:latin typeface="Consolas" panose="020B0609020204030204" pitchFamily="49" charset="0"/>
                <a:cs typeface="Consolas" panose="020B0609020204030204" pitchFamily="49" charset="0"/>
              </a:rPr>
              <a:t>solid </a:t>
            </a:r>
            <a:r>
              <a:rPr lang="en-US" altLang="en-US" dirty="0" err="1" smtClean="0">
                <a:solidFill>
                  <a:srgbClr val="2AA198"/>
                </a:solidFill>
                <a:latin typeface="Consolas" panose="020B0609020204030204" pitchFamily="49" charset="0"/>
                <a:cs typeface="Consolas" panose="020B0609020204030204" pitchFamily="49" charset="0"/>
              </a:rPr>
              <a:t>lightpink</a:t>
            </a:r>
            <a:r>
              <a:rPr lang="en-US" altLang="en-US"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 </a:t>
            </a:r>
            <a:endParaRPr lang="en-US" altLang="en-US" dirty="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Total </a:t>
            </a:r>
            <a:r>
              <a:rPr lang="en-US" altLang="en-US" dirty="0">
                <a:solidFill>
                  <a:srgbClr val="B58900"/>
                </a:solidFill>
                <a:latin typeface="Consolas" panose="020B0609020204030204" pitchFamily="49" charset="0"/>
                <a:cs typeface="Consolas" panose="020B0609020204030204" pitchFamily="49" charset="0"/>
              </a:rPr>
              <a:t>width</a:t>
            </a: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2AA198"/>
                </a:solidFill>
                <a:latin typeface="Consolas" panose="020B0609020204030204" pitchFamily="49" charset="0"/>
                <a:cs typeface="Consolas" panose="020B0609020204030204" pitchFamily="49" charset="0"/>
              </a:rPr>
              <a:t>400px+(15px*2)+(25px*2)=480px;</a:t>
            </a:r>
            <a:r>
              <a:rPr lang="en-US" altLang="en-US" dirty="0" smtClean="0">
                <a:solidFill>
                  <a:schemeClr val="tx1"/>
                </a:solidFill>
                <a:latin typeface="Consolas" panose="020B0609020204030204" pitchFamily="49" charset="0"/>
                <a:cs typeface="Consolas" panose="020B0609020204030204" pitchFamily="49" charset="0"/>
              </a:rPr>
              <a:t> </a:t>
            </a:r>
            <a:endParaRPr lang="en-US" altLang="en-US" dirty="0">
              <a:solidFill>
                <a:schemeClr val="tx1"/>
              </a:solidFill>
              <a:latin typeface="Consolas" panose="020B0609020204030204" pitchFamily="49" charset="0"/>
              <a:cs typeface="Consolas" panose="020B0609020204030204" pitchFamily="49" charset="0"/>
            </a:endParaRPr>
          </a:p>
        </p:txBody>
      </p:sp>
      <p:pic>
        <p:nvPicPr>
          <p:cNvPr id="5122" name="Picture 2" descr="http://www.objectliteral.com/content/images/2014/May/borderbo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826" y="1124963"/>
            <a:ext cx="4145974" cy="503439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637745" y="3924300"/>
            <a:ext cx="6309155" cy="1270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54052" y="5990083"/>
            <a:ext cx="732893" cy="338554"/>
          </a:xfrm>
          <a:prstGeom prst="rect">
            <a:avLst/>
          </a:prstGeom>
        </p:spPr>
        <p:txBody>
          <a:bodyPr wrap="none">
            <a:spAutoFit/>
          </a:bodyPr>
          <a:lstStyle/>
          <a:p>
            <a:r>
              <a:rPr lang="en-US" sz="1600" b="1" dirty="0" smtClean="0">
                <a:solidFill>
                  <a:srgbClr val="C00000"/>
                </a:solidFill>
                <a:hlinkClick r:id="rId4"/>
              </a:rPr>
              <a:t>DEMO</a:t>
            </a:r>
            <a:endParaRPr lang="en-US" sz="1600" dirty="0"/>
          </a:p>
        </p:txBody>
      </p:sp>
      <p:pic>
        <p:nvPicPr>
          <p:cNvPr id="13" name="Picture 8" descr="http://cliparts.co/cliparts/6Ty/5eA/6Ty5eAkG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257151" flipH="1">
            <a:off x="4057053" y="3054108"/>
            <a:ext cx="609904" cy="4592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cliparts.co/cliparts/6Ty/5eA/6Ty5eAkG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490569" flipH="1">
            <a:off x="2600015" y="2779463"/>
            <a:ext cx="880101" cy="66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94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10568278"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Where to declare </a:t>
            </a:r>
            <a:r>
              <a:rPr lang="en-US" dirty="0" smtClean="0"/>
              <a:t>columns?</a:t>
            </a:r>
            <a:endParaRPr lang="en-US" dirty="0"/>
          </a:p>
          <a:p>
            <a:pPr>
              <a:spcBef>
                <a:spcPts val="0"/>
              </a:spcBef>
            </a:pPr>
            <a:endParaRPr lang="en" sz="1400" dirty="0">
              <a:solidFill>
                <a:srgbClr val="0C343D"/>
              </a:solidFill>
              <a:latin typeface="Consolas"/>
              <a:ea typeface="Consolas"/>
              <a:cs typeface="Consolas"/>
              <a:sym typeface="Consolas"/>
            </a:endParaRPr>
          </a:p>
          <a:p>
            <a:pPr>
              <a:spcBef>
                <a:spcPts val="0"/>
              </a:spcBef>
            </a:pPr>
            <a:endParaRPr lang="en" dirty="0" smtClean="0">
              <a:solidFill>
                <a:schemeClr val="accent5"/>
              </a:solidFill>
              <a:ea typeface="Consolas"/>
              <a:cs typeface="Consolas"/>
              <a:sym typeface="Consolas"/>
            </a:endParaRPr>
          </a:p>
          <a:p>
            <a:pPr>
              <a:spcBef>
                <a:spcPts val="0"/>
              </a:spcBef>
            </a:pPr>
            <a:r>
              <a:rPr lang="en-US" b="0" dirty="0">
                <a:solidFill>
                  <a:schemeClr val="accent5"/>
                </a:solidFill>
              </a:rPr>
              <a:t>You can declare columns on any block level element. Columns can be applied to a single element or applied to multiple elements by targeting their parent</a:t>
            </a:r>
            <a:r>
              <a:rPr lang="en-US" b="0" dirty="0" smtClean="0">
                <a:solidFill>
                  <a:schemeClr val="accent5"/>
                </a:solidFill>
              </a:rPr>
              <a:t>.</a:t>
            </a:r>
          </a:p>
          <a:p>
            <a:pPr>
              <a:spcBef>
                <a:spcPts val="0"/>
              </a:spcBef>
            </a:pPr>
            <a:endParaRPr lang="en-US" b="0" dirty="0" smtClean="0">
              <a:solidFill>
                <a:schemeClr val="accent5"/>
              </a:solidFill>
              <a:ea typeface="Consolas"/>
              <a:cs typeface="Consolas"/>
              <a:sym typeface="Consolas"/>
            </a:endParaRPr>
          </a:p>
          <a:p>
            <a:pPr>
              <a:spcBef>
                <a:spcPts val="0"/>
              </a:spcBef>
            </a:pPr>
            <a:endParaRPr lang="en-US" b="0" dirty="0">
              <a:solidFill>
                <a:schemeClr val="accent5"/>
              </a:solidFill>
              <a:ea typeface="Consolas"/>
              <a:cs typeface="Consolas"/>
              <a:sym typeface="Consolas"/>
            </a:endParaRPr>
          </a:p>
          <a:p>
            <a:pPr>
              <a:spcBef>
                <a:spcPts val="0"/>
              </a:spcBef>
            </a:pPr>
            <a:endParaRPr lang="en-US" b="0" dirty="0" smtClean="0">
              <a:solidFill>
                <a:schemeClr val="accent5"/>
              </a:solidFill>
              <a:ea typeface="Consolas"/>
              <a:cs typeface="Consolas"/>
              <a:sym typeface="Consolas"/>
            </a:endParaRPr>
          </a:p>
          <a:p>
            <a:pPr>
              <a:spcBef>
                <a:spcPts val="0"/>
              </a:spcBef>
            </a:pPr>
            <a:endParaRPr lang="en-US" b="0" dirty="0">
              <a:solidFill>
                <a:schemeClr val="accent5"/>
              </a:solidFill>
              <a:ea typeface="Consolas"/>
              <a:cs typeface="Consolas"/>
              <a:sym typeface="Consolas"/>
            </a:endParaRPr>
          </a:p>
          <a:p>
            <a:pPr>
              <a:spcBef>
                <a:spcPts val="0"/>
              </a:spcBef>
            </a:pPr>
            <a:r>
              <a:rPr lang="en-US" dirty="0"/>
              <a:t>How to declare </a:t>
            </a:r>
            <a:r>
              <a:rPr lang="en-US" dirty="0" smtClean="0"/>
              <a:t>columns?</a:t>
            </a:r>
          </a:p>
          <a:p>
            <a:pPr>
              <a:spcBef>
                <a:spcPts val="0"/>
              </a:spcBef>
            </a:pPr>
            <a:endParaRPr lang="en-US" dirty="0"/>
          </a:p>
          <a:p>
            <a:pPr marL="285750" indent="-285750">
              <a:spcBef>
                <a:spcPts val="0"/>
              </a:spcBef>
              <a:buFont typeface="Arial" panose="020B0604020202020204" pitchFamily="34" charset="0"/>
              <a:buChar char="•"/>
            </a:pPr>
            <a:endParaRPr lang="en-US" dirty="0"/>
          </a:p>
          <a:p>
            <a:pPr marL="285750" lvl="0" indent="-285750">
              <a:spcBef>
                <a:spcPts val="0"/>
              </a:spcBef>
              <a:buFont typeface="Arial" panose="020B0604020202020204" pitchFamily="34" charset="0"/>
              <a:buChar char="•"/>
            </a:pPr>
            <a:r>
              <a:rPr lang="en-US" altLang="en-US" dirty="0">
                <a:solidFill>
                  <a:schemeClr val="accent5"/>
                </a:solidFill>
              </a:rPr>
              <a:t>Declare column-count</a:t>
            </a:r>
            <a:r>
              <a:rPr lang="en-US" altLang="en-US" dirty="0" smtClean="0">
                <a:solidFill>
                  <a:schemeClr val="accent5"/>
                </a:solidFill>
              </a:rPr>
              <a:t>. </a:t>
            </a:r>
          </a:p>
          <a:p>
            <a:pPr marL="285750" lvl="0" indent="-285750">
              <a:spcBef>
                <a:spcPts val="0"/>
              </a:spcBef>
              <a:buFont typeface="Arial" panose="020B0604020202020204" pitchFamily="34" charset="0"/>
              <a:buChar char="•"/>
            </a:pPr>
            <a:endParaRPr lang="en-US" altLang="en-US" dirty="0">
              <a:solidFill>
                <a:schemeClr val="accent5"/>
              </a:solidFill>
            </a:endParaRPr>
          </a:p>
          <a:p>
            <a:pPr marL="285750" lvl="0" indent="-285750">
              <a:spcBef>
                <a:spcPts val="0"/>
              </a:spcBef>
              <a:buFont typeface="Arial" panose="020B0604020202020204" pitchFamily="34" charset="0"/>
              <a:buChar char="•"/>
            </a:pPr>
            <a:r>
              <a:rPr lang="en-US" altLang="en-US" dirty="0">
                <a:solidFill>
                  <a:schemeClr val="accent5"/>
                </a:solidFill>
              </a:rPr>
              <a:t>Declare column-width</a:t>
            </a:r>
            <a:r>
              <a:rPr lang="en-US" altLang="en-US" dirty="0" smtClean="0">
                <a:solidFill>
                  <a:schemeClr val="accent5"/>
                </a:solidFill>
              </a:rPr>
              <a:t>. </a:t>
            </a:r>
          </a:p>
          <a:p>
            <a:pPr marL="285750" lvl="0" indent="-285750">
              <a:spcBef>
                <a:spcPts val="0"/>
              </a:spcBef>
              <a:buFont typeface="Arial" panose="020B0604020202020204" pitchFamily="34" charset="0"/>
              <a:buChar char="•"/>
            </a:pPr>
            <a:endParaRPr lang="en-US" altLang="en-US" dirty="0" smtClean="0">
              <a:solidFill>
                <a:schemeClr val="accent5"/>
              </a:solidFill>
            </a:endParaRPr>
          </a:p>
          <a:p>
            <a:pPr marL="285750" indent="-285750">
              <a:spcBef>
                <a:spcPts val="0"/>
              </a:spcBef>
              <a:buFont typeface="Arial" panose="020B0604020202020204" pitchFamily="34" charset="0"/>
              <a:buChar char="•"/>
            </a:pPr>
            <a:r>
              <a:rPr lang="en-US" altLang="en-US" dirty="0">
                <a:solidFill>
                  <a:schemeClr val="accent5"/>
                </a:solidFill>
              </a:rPr>
              <a:t>Declare both (recommended</a:t>
            </a:r>
            <a:r>
              <a:rPr lang="en-US" altLang="en-US" dirty="0" smtClean="0">
                <a:solidFill>
                  <a:schemeClr val="accent5"/>
                </a:solidFill>
              </a:rPr>
              <a:t>). </a:t>
            </a:r>
          </a:p>
          <a:p>
            <a:pPr>
              <a:spcBef>
                <a:spcPts val="0"/>
              </a:spcBef>
            </a:pPr>
            <a:endParaRPr lang="en" dirty="0">
              <a:solidFill>
                <a:schemeClr val="accent5"/>
              </a:solidFill>
              <a:ea typeface="Consolas"/>
              <a:cs typeface="Consolas"/>
              <a:sym typeface="Consolas"/>
            </a:endParaRPr>
          </a:p>
          <a:p>
            <a:pPr>
              <a:spcBef>
                <a:spcPts val="0"/>
              </a:spcBef>
            </a:pPr>
            <a:endParaRPr lang="en" sz="1400" dirty="0">
              <a:solidFill>
                <a:srgbClr val="0C343D"/>
              </a:solidFill>
              <a:latin typeface="Consolas"/>
              <a:ea typeface="Consolas"/>
              <a:cs typeface="Consolas"/>
              <a:sym typeface="Consolas"/>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Columns </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146" name="Picture 2" descr="http://image.slidesharecdn.com/meetforitconference-150603075209-lva1-app6892/95/css-youve-never-known-by-bohdan-rusinka-37-638.jpg?cb=14333298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275" y="3121514"/>
            <a:ext cx="5724525" cy="32211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49426" y="5974348"/>
            <a:ext cx="732893" cy="338554"/>
          </a:xfrm>
          <a:prstGeom prst="rect">
            <a:avLst/>
          </a:prstGeom>
        </p:spPr>
        <p:txBody>
          <a:bodyPr wrap="none">
            <a:spAutoFit/>
          </a:bodyPr>
          <a:lstStyle/>
          <a:p>
            <a:r>
              <a:rPr lang="en-US" sz="1600" b="1" dirty="0" smtClean="0">
                <a:solidFill>
                  <a:srgbClr val="C00000"/>
                </a:solidFill>
                <a:hlinkClick r:id="rId4"/>
              </a:rPr>
              <a:t>DEMO</a:t>
            </a:r>
            <a:endParaRPr lang="en-US" sz="1600" b="1" dirty="0">
              <a:solidFill>
                <a:srgbClr val="C00000"/>
              </a:solidFill>
            </a:endParaRPr>
          </a:p>
        </p:txBody>
      </p:sp>
    </p:spTree>
    <p:extLst>
      <p:ext uri="{BB962C8B-B14F-4D97-AF65-F5344CB8AC3E}">
        <p14:creationId xmlns:p14="http://schemas.microsoft.com/office/powerpoint/2010/main" val="361224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10568278"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dirty="0">
                <a:solidFill>
                  <a:schemeClr val="accent5"/>
                </a:solidFill>
              </a:rPr>
              <a:t>The CSS3 border-radius property allows web developers to easily </a:t>
            </a:r>
            <a:r>
              <a:rPr lang="en-US" b="0" dirty="0" err="1">
                <a:solidFill>
                  <a:schemeClr val="accent5"/>
                </a:solidFill>
              </a:rPr>
              <a:t>utilise</a:t>
            </a:r>
            <a:r>
              <a:rPr lang="en-US" b="0" dirty="0">
                <a:solidFill>
                  <a:schemeClr val="accent5"/>
                </a:solidFill>
              </a:rPr>
              <a:t> rounder corners in their design elements, without the need for corner images or the use of multiple div tags, and is perhaps one of the most talked about aspects of CSS3</a:t>
            </a:r>
            <a:r>
              <a:rPr lang="en-US" b="0" dirty="0" smtClean="0">
                <a:solidFill>
                  <a:schemeClr val="accent5"/>
                </a:solidFill>
              </a:rPr>
              <a:t>.</a:t>
            </a:r>
          </a:p>
          <a:p>
            <a:endParaRPr lang="en-US" b="0" dirty="0" smtClean="0">
              <a:solidFill>
                <a:schemeClr val="accent5"/>
              </a:solidFill>
              <a:ea typeface="Consolas"/>
              <a:cs typeface="Consolas"/>
              <a:sym typeface="Consolas"/>
            </a:endParaRPr>
          </a:p>
          <a:p>
            <a:endParaRPr lang="en-US" b="0" dirty="0" smtClean="0">
              <a:solidFill>
                <a:schemeClr val="accent5"/>
              </a:solidFill>
              <a:ea typeface="Consolas"/>
              <a:cs typeface="Consolas"/>
              <a:sym typeface="Consolas"/>
            </a:endParaRPr>
          </a:p>
          <a:p>
            <a:endParaRPr lang="en-US" b="0" dirty="0">
              <a:solidFill>
                <a:schemeClr val="accent5"/>
              </a:solidFill>
              <a:ea typeface="Consolas"/>
              <a:cs typeface="Consolas"/>
              <a:sym typeface="Consolas"/>
            </a:endParaRPr>
          </a:p>
          <a:p>
            <a:r>
              <a:rPr lang="en-US" dirty="0" smtClean="0">
                <a:solidFill>
                  <a:schemeClr val="accent5"/>
                </a:solidFill>
                <a:ea typeface="Consolas"/>
                <a:cs typeface="Consolas"/>
                <a:sym typeface="Consolas"/>
              </a:rPr>
              <a:t>EX:</a:t>
            </a:r>
            <a:endParaRPr lang="en-US" dirty="0">
              <a:solidFill>
                <a:schemeClr val="accent5"/>
              </a:solidFill>
              <a:ea typeface="Consolas"/>
              <a:cs typeface="Consolas"/>
              <a:sym typeface="Consolas"/>
            </a:endParaRPr>
          </a:p>
          <a:p>
            <a:pPr>
              <a:lnSpc>
                <a:spcPct val="150000"/>
              </a:lnSpc>
            </a:pPr>
            <a:r>
              <a:rPr lang="en-US" dirty="0"/>
              <a:t>border-top-left-radius: 10px 5px</a:t>
            </a:r>
            <a:r>
              <a:rPr lang="en-US" dirty="0" smtClean="0"/>
              <a:t>;</a:t>
            </a:r>
            <a:br>
              <a:rPr lang="en-US" dirty="0" smtClean="0"/>
            </a:br>
            <a:r>
              <a:rPr lang="en-US" dirty="0" smtClean="0"/>
              <a:t>border-bottom-right-radius: 10% 5%;</a:t>
            </a:r>
            <a:br>
              <a:rPr lang="en-US" dirty="0" smtClean="0"/>
            </a:br>
            <a:r>
              <a:rPr lang="en-US" dirty="0" smtClean="0"/>
              <a:t>border-top-right-radius: 10px;</a:t>
            </a:r>
            <a:endParaRPr lang="en" dirty="0">
              <a:solidFill>
                <a:schemeClr val="accent5"/>
              </a:solidFill>
              <a:ea typeface="Consolas"/>
              <a:cs typeface="Consolas"/>
              <a:sym typeface="Consolas"/>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Rounded corners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p:nvPr/>
        </p:nvSpPr>
        <p:spPr>
          <a:xfrm>
            <a:off x="737394" y="5974348"/>
            <a:ext cx="732893" cy="338554"/>
          </a:xfrm>
          <a:prstGeom prst="rect">
            <a:avLst/>
          </a:prstGeom>
        </p:spPr>
        <p:txBody>
          <a:bodyPr wrap="none">
            <a:spAutoFit/>
          </a:bodyPr>
          <a:lstStyle/>
          <a:p>
            <a:r>
              <a:rPr lang="en-US" altLang="en-US" sz="1600" b="1" dirty="0">
                <a:solidFill>
                  <a:srgbClr val="C00000"/>
                </a:solidFill>
                <a:hlinkClick r:id="rId3"/>
              </a:rPr>
              <a:t>DEMO</a:t>
            </a:r>
            <a:endParaRPr lang="en-US" b="1" dirty="0">
              <a:solidFill>
                <a:srgbClr val="C00000"/>
              </a:solidFill>
            </a:endParaRPr>
          </a:p>
        </p:txBody>
      </p:sp>
      <p:pic>
        <p:nvPicPr>
          <p:cNvPr id="6146" name="Picture 2" descr="http://juixe.com/techknow/wp-content/uploads/2012/07/CSS_Border_Radius-535x3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819" y="2910685"/>
            <a:ext cx="5095875" cy="2857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2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e-images.s3.amazonaws.com/type/effects/gel/text-drop-shad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820" y="2868622"/>
            <a:ext cx="4724400" cy="208597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3"/>
          <p:cNvSpPr txBox="1">
            <a:spLocks/>
          </p:cNvSpPr>
          <p:nvPr/>
        </p:nvSpPr>
        <p:spPr>
          <a:xfrm>
            <a:off x="785522" y="1958995"/>
            <a:ext cx="10568278"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C00000"/>
                </a:solidFill>
              </a:rPr>
              <a:t>Text shadow</a:t>
            </a:r>
          </a:p>
          <a:p>
            <a:endParaRPr lang="en-US" sz="1400" b="0" dirty="0">
              <a:solidFill>
                <a:schemeClr val="accent5"/>
              </a:solidFill>
              <a:latin typeface="Consolas"/>
              <a:ea typeface="Consolas"/>
              <a:cs typeface="Consolas"/>
              <a:sym typeface="Consolas"/>
            </a:endParaRPr>
          </a:p>
          <a:p>
            <a:r>
              <a:rPr lang="en-US" dirty="0" smtClean="0"/>
              <a:t>Syntax</a:t>
            </a:r>
            <a:endParaRPr lang="en-US" sz="1400" dirty="0" smtClean="0"/>
          </a:p>
          <a:p>
            <a:r>
              <a:rPr lang="en-US" dirty="0">
                <a:solidFill>
                  <a:schemeClr val="accent5"/>
                </a:solidFill>
                <a:latin typeface="Consolas" panose="020B0609020204030204" pitchFamily="49" charset="0"/>
                <a:cs typeface="Consolas" panose="020B0609020204030204" pitchFamily="49" charset="0"/>
              </a:rPr>
              <a:t>text-shadow: horizontal-offset vertical-offset blur color</a:t>
            </a:r>
            <a:r>
              <a:rPr lang="en-US" dirty="0" smtClean="0">
                <a:solidFill>
                  <a:schemeClr val="accent5"/>
                </a:solidFill>
                <a:latin typeface="Consolas" panose="020B0609020204030204" pitchFamily="49" charset="0"/>
                <a:cs typeface="Consolas" panose="020B0609020204030204" pitchFamily="49" charset="0"/>
              </a:rPr>
              <a:t>;</a:t>
            </a:r>
          </a:p>
          <a:p>
            <a:endParaRPr lang="en-US" dirty="0">
              <a:solidFill>
                <a:schemeClr val="accent5"/>
              </a:solidFill>
              <a:latin typeface="Consolas" panose="020B0609020204030204" pitchFamily="49" charset="0"/>
              <a:cs typeface="Consolas" panose="020B0609020204030204" pitchFamily="49" charset="0"/>
            </a:endParaRPr>
          </a:p>
          <a:p>
            <a:endParaRPr lang="en-US" dirty="0">
              <a:solidFill>
                <a:schemeClr val="accent5"/>
              </a:solidFill>
              <a:latin typeface="Consolas" panose="020B0609020204030204" pitchFamily="49" charset="0"/>
              <a:cs typeface="Consolas" panose="020B0609020204030204" pitchFamily="49" charset="0"/>
            </a:endParaRPr>
          </a:p>
          <a:p>
            <a:r>
              <a:rPr lang="en-US" dirty="0" smtClean="0">
                <a:solidFill>
                  <a:srgbClr val="C00000"/>
                </a:solidFill>
                <a:latin typeface="Consolas" panose="020B0609020204030204" pitchFamily="49" charset="0"/>
                <a:cs typeface="Consolas" panose="020B0609020204030204" pitchFamily="49" charset="0"/>
              </a:rPr>
              <a:t>Box Shadow</a:t>
            </a:r>
          </a:p>
          <a:p>
            <a:endParaRPr lang="en-US" dirty="0" smtClean="0">
              <a:solidFill>
                <a:srgbClr val="C00000"/>
              </a:solidFill>
              <a:latin typeface="Consolas" panose="020B0609020204030204" pitchFamily="49" charset="0"/>
              <a:cs typeface="Consolas" panose="020B0609020204030204" pitchFamily="49" charset="0"/>
            </a:endParaRPr>
          </a:p>
          <a:p>
            <a:r>
              <a:rPr lang="en-US" dirty="0"/>
              <a:t>Syntax</a:t>
            </a:r>
            <a:endParaRPr lang="en-US" dirty="0">
              <a:solidFill>
                <a:srgbClr val="C00000"/>
              </a:solidFill>
              <a:latin typeface="Consolas" panose="020B0609020204030204" pitchFamily="49" charset="0"/>
              <a:cs typeface="Consolas" panose="020B0609020204030204" pitchFamily="49" charset="0"/>
            </a:endParaRPr>
          </a:p>
          <a:p>
            <a:r>
              <a:rPr lang="en-US" dirty="0">
                <a:solidFill>
                  <a:schemeClr val="accent5"/>
                </a:solidFill>
                <a:latin typeface="Consolas" panose="020B0609020204030204" pitchFamily="49" charset="0"/>
                <a:cs typeface="Consolas" panose="020B0609020204030204" pitchFamily="49" charset="0"/>
              </a:rPr>
              <a:t>b</a:t>
            </a:r>
            <a:r>
              <a:rPr lang="en-US" dirty="0" smtClean="0">
                <a:solidFill>
                  <a:schemeClr val="accent5"/>
                </a:solidFill>
                <a:latin typeface="Consolas" panose="020B0609020204030204" pitchFamily="49" charset="0"/>
                <a:cs typeface="Consolas" panose="020B0609020204030204" pitchFamily="49" charset="0"/>
              </a:rPr>
              <a:t>ox-shadow: </a:t>
            </a:r>
            <a:r>
              <a:rPr lang="en-US" dirty="0">
                <a:solidFill>
                  <a:schemeClr val="accent5"/>
                </a:solidFill>
                <a:latin typeface="Consolas" panose="020B0609020204030204" pitchFamily="49" charset="0"/>
                <a:cs typeface="Consolas" panose="020B0609020204030204" pitchFamily="49" charset="0"/>
              </a:rPr>
              <a:t>horizontal-offset vertical-offset blur color;</a:t>
            </a:r>
          </a:p>
          <a:p>
            <a:endParaRPr lang="en-US" dirty="0">
              <a:solidFill>
                <a:srgbClr val="C00000"/>
              </a:solidFill>
              <a:latin typeface="Consolas" panose="020B0609020204030204" pitchFamily="49" charset="0"/>
              <a:cs typeface="Consolas" panose="020B0609020204030204" pitchFamily="49" charset="0"/>
            </a:endParaRPr>
          </a:p>
          <a:p>
            <a:endParaRPr lang="en" sz="1400" dirty="0">
              <a:solidFill>
                <a:schemeClr val="accent5"/>
              </a:solidFill>
              <a:latin typeface="Consolas"/>
              <a:ea typeface="Consolas"/>
              <a:cs typeface="Consolas"/>
              <a:sym typeface="Consolas"/>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Box &amp; Text shadow</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749426" y="5974348"/>
            <a:ext cx="732893" cy="338554"/>
          </a:xfrm>
          <a:prstGeom prst="rect">
            <a:avLst/>
          </a:prstGeom>
        </p:spPr>
        <p:txBody>
          <a:bodyPr wrap="none">
            <a:spAutoFit/>
          </a:bodyPr>
          <a:lstStyle/>
          <a:p>
            <a:r>
              <a:rPr lang="en-US" altLang="en-US" sz="1600" b="1" dirty="0">
                <a:solidFill>
                  <a:srgbClr val="C00000"/>
                </a:solidFill>
                <a:hlinkClick r:id="rId4"/>
              </a:rPr>
              <a:t>DEMO</a:t>
            </a:r>
            <a:endParaRPr lang="en-US" b="1" dirty="0">
              <a:solidFill>
                <a:srgbClr val="C00000"/>
              </a:solidFill>
            </a:endParaRPr>
          </a:p>
        </p:txBody>
      </p:sp>
      <p:pic>
        <p:nvPicPr>
          <p:cNvPr id="10" name="Picture 8" descr="http://cliparts.co/cliparts/6Ty/5eA/6Ty5eAkG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2718119" flipV="1">
            <a:off x="6887101" y="4502390"/>
            <a:ext cx="2172573" cy="16359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cliparts.co/cliparts/6Ty/5eA/6Ty5eAkG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9651039">
            <a:off x="6565464" y="2544483"/>
            <a:ext cx="1920143" cy="1445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44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boost.co.nz/blog/wp-content/uploads/2014/09/fixedAndFluidTwo.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05849" y="2197488"/>
            <a:ext cx="6946201" cy="267925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3"/>
          <p:cNvSpPr txBox="1">
            <a:spLocks/>
          </p:cNvSpPr>
          <p:nvPr/>
        </p:nvSpPr>
        <p:spPr>
          <a:xfrm>
            <a:off x="810306" y="2336361"/>
            <a:ext cx="4295094" cy="2392247"/>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Use </a:t>
            </a:r>
            <a:r>
              <a:rPr lang="en-US" dirty="0"/>
              <a:t>1</a:t>
            </a:r>
            <a:r>
              <a:rPr lang="en-US" dirty="0" smtClean="0"/>
              <a:t>:</a:t>
            </a:r>
          </a:p>
          <a:p>
            <a:pPr lvl="0" eaLnBrk="0" fontAlgn="base" hangingPunct="0">
              <a:lnSpc>
                <a:spcPct val="100000"/>
              </a:lnSpc>
              <a:spcBef>
                <a:spcPct val="0"/>
              </a:spcBef>
              <a:spcAft>
                <a:spcPct val="0"/>
              </a:spcAft>
            </a:pPr>
            <a:r>
              <a:rPr lang="en-US" dirty="0" smtClean="0"/>
              <a:t/>
            </a:r>
            <a:br>
              <a:rPr lang="en-US" dirty="0" smtClean="0"/>
            </a:br>
            <a:r>
              <a:rPr lang="en-US" altLang="en-US" dirty="0">
                <a:solidFill>
                  <a:srgbClr val="333333"/>
                </a:solidFill>
                <a:latin typeface="Consolas" panose="020B0609020204030204" pitchFamily="49" charset="0"/>
                <a:cs typeface="Consolas" panose="020B0609020204030204" pitchFamily="49" charset="0"/>
              </a:rPr>
              <a:t>body{</a:t>
            </a:r>
            <a:br>
              <a:rPr lang="en-US" altLang="en-US" dirty="0">
                <a:solidFill>
                  <a:srgbClr val="333333"/>
                </a:solidFill>
                <a:latin typeface="Consolas" panose="020B0609020204030204" pitchFamily="49" charset="0"/>
                <a:cs typeface="Consolas" panose="020B0609020204030204" pitchFamily="49" charset="0"/>
              </a:rPr>
            </a:b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width</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a:t>
            </a:r>
            <a:r>
              <a:rPr lang="en-US" altLang="en-US" dirty="0" err="1">
                <a:solidFill>
                  <a:srgbClr val="2AA198"/>
                </a:solidFill>
                <a:latin typeface="Consolas" panose="020B0609020204030204" pitchFamily="49" charset="0"/>
                <a:cs typeface="Consolas" panose="020B0609020204030204" pitchFamily="49" charset="0"/>
              </a:rPr>
              <a:t>calc</a:t>
            </a:r>
            <a:r>
              <a:rPr lang="en-US" altLang="en-US" dirty="0">
                <a:solidFill>
                  <a:srgbClr val="2AA198"/>
                </a:solidFill>
                <a:latin typeface="Consolas" panose="020B0609020204030204" pitchFamily="49" charset="0"/>
                <a:cs typeface="Consolas" panose="020B0609020204030204" pitchFamily="49" charset="0"/>
              </a:rPr>
              <a:t>(100% - </a:t>
            </a:r>
            <a:r>
              <a:rPr lang="en-US" altLang="en-US" dirty="0" smtClean="0">
                <a:solidFill>
                  <a:srgbClr val="2AA198"/>
                </a:solidFill>
                <a:latin typeface="Consolas" panose="020B0609020204030204" pitchFamily="49" charset="0"/>
                <a:cs typeface="Consolas" panose="020B0609020204030204" pitchFamily="49" charset="0"/>
              </a:rPr>
              <a:t>50px)</a:t>
            </a:r>
            <a:r>
              <a:rPr lang="en-US" altLang="en-US"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height</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a:t>
            </a:r>
            <a:r>
              <a:rPr lang="en-US" altLang="en-US" dirty="0" err="1">
                <a:solidFill>
                  <a:srgbClr val="2AA198"/>
                </a:solidFill>
                <a:latin typeface="Consolas" panose="020B0609020204030204" pitchFamily="49" charset="0"/>
                <a:cs typeface="Consolas" panose="020B0609020204030204" pitchFamily="49" charset="0"/>
              </a:rPr>
              <a:t>calc</a:t>
            </a:r>
            <a:r>
              <a:rPr lang="en-US" altLang="en-US" dirty="0">
                <a:solidFill>
                  <a:srgbClr val="2AA198"/>
                </a:solidFill>
                <a:latin typeface="Consolas" panose="020B0609020204030204" pitchFamily="49" charset="0"/>
                <a:cs typeface="Consolas" panose="020B0609020204030204" pitchFamily="49" charset="0"/>
              </a:rPr>
              <a:t>(85% + 10px)</a:t>
            </a: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chemeClr val="tx1"/>
                </a:solidFill>
                <a:latin typeface="Consolas" panose="020B0609020204030204" pitchFamily="49" charset="0"/>
                <a:cs typeface="Consolas" panose="020B0609020204030204" pitchFamily="49" charset="0"/>
              </a:rPr>
              <a:t> </a:t>
            </a:r>
          </a:p>
          <a:p>
            <a:endParaRPr lang="en-US" dirty="0"/>
          </a:p>
          <a:p>
            <a:pPr lvl="0" eaLnBrk="0" fontAlgn="base" hangingPunct="0">
              <a:lnSpc>
                <a:spcPct val="100000"/>
              </a:lnSpc>
              <a:spcBef>
                <a:spcPct val="0"/>
              </a:spcBef>
              <a:spcAft>
                <a:spcPct val="0"/>
              </a:spcAft>
            </a:pPr>
            <a:endParaRPr lang="en-US" altLang="en-US" dirty="0">
              <a:solidFill>
                <a:schemeClr val="tx1"/>
              </a:solidFill>
              <a:latin typeface="Consolas" panose="020B0609020204030204" pitchFamily="49" charset="0"/>
              <a:cs typeface="Consolas" panose="020B0609020204030204" pitchFamily="49" charset="0"/>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err="1" smtClean="0">
                <a:solidFill>
                  <a:srgbClr val="C00000"/>
                </a:solidFill>
              </a:rPr>
              <a:t>Calc</a:t>
            </a:r>
            <a:r>
              <a:rPr lang="en-US" sz="2800" b="1" dirty="0" smtClean="0">
                <a:solidFill>
                  <a:srgbClr val="C00000"/>
                </a:solidFill>
              </a:rPr>
              <a:t>()</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Content Placeholder 3"/>
          <p:cNvSpPr txBox="1">
            <a:spLocks/>
          </p:cNvSpPr>
          <p:nvPr/>
        </p:nvSpPr>
        <p:spPr>
          <a:xfrm>
            <a:off x="810306" y="4343400"/>
            <a:ext cx="8028894" cy="1746626"/>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2</a:t>
            </a:r>
            <a:r>
              <a:rPr lang="en-US" dirty="0" smtClean="0"/>
              <a:t>:</a:t>
            </a:r>
          </a:p>
          <a:p>
            <a:endParaRPr lang="en-US" dirty="0"/>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a:t>
            </a:r>
            <a:r>
              <a:rPr lang="en-US" altLang="en-US" dirty="0" smtClean="0">
                <a:solidFill>
                  <a:srgbClr val="333333"/>
                </a:solidFill>
                <a:latin typeface="Consolas" panose="020B0609020204030204" pitchFamily="49" charset="0"/>
                <a:cs typeface="Consolas" panose="020B0609020204030204" pitchFamily="49" charset="0"/>
              </a:rPr>
              <a:t>icon{</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background-image</a:t>
            </a:r>
            <a:r>
              <a:rPr lang="en-US" altLang="en-US" dirty="0">
                <a:solidFill>
                  <a:srgbClr val="333333"/>
                </a:solidFill>
                <a:latin typeface="Consolas" panose="020B0609020204030204" pitchFamily="49" charset="0"/>
                <a:cs typeface="Consolas" panose="020B0609020204030204" pitchFamily="49" charset="0"/>
              </a:rPr>
              <a:t>: </a:t>
            </a:r>
            <a:r>
              <a:rPr lang="en-US" altLang="en-US" dirty="0" err="1">
                <a:solidFill>
                  <a:srgbClr val="333333"/>
                </a:solidFill>
                <a:latin typeface="Consolas" panose="020B0609020204030204" pitchFamily="49" charset="0"/>
                <a:cs typeface="Consolas" panose="020B0609020204030204" pitchFamily="49" charset="0"/>
              </a:rPr>
              <a:t>url</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‘logo.png'</a:t>
            </a: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background-position</a:t>
            </a:r>
            <a:r>
              <a:rPr lang="en-US" altLang="en-US" dirty="0">
                <a:solidFill>
                  <a:srgbClr val="333333"/>
                </a:solidFill>
                <a:latin typeface="Consolas" panose="020B0609020204030204" pitchFamily="49" charset="0"/>
                <a:cs typeface="Consolas" panose="020B0609020204030204" pitchFamily="49" charset="0"/>
              </a:rPr>
              <a:t>: </a:t>
            </a:r>
            <a:r>
              <a:rPr lang="en-US" altLang="en-US" dirty="0" err="1">
                <a:solidFill>
                  <a:srgbClr val="333333"/>
                </a:solidFill>
                <a:latin typeface="Consolas" panose="020B0609020204030204" pitchFamily="49" charset="0"/>
                <a:cs typeface="Consolas" panose="020B0609020204030204" pitchFamily="49" charset="0"/>
              </a:rPr>
              <a:t>calc</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100%</a:t>
            </a:r>
            <a:r>
              <a:rPr lang="en-US" altLang="en-US" dirty="0">
                <a:solidFill>
                  <a:srgbClr val="333333"/>
                </a:solidFill>
                <a:latin typeface="Consolas" panose="020B0609020204030204" pitchFamily="49" charset="0"/>
                <a:cs typeface="Consolas" panose="020B0609020204030204" pitchFamily="49" charset="0"/>
              </a:rPr>
              <a:t> - </a:t>
            </a:r>
            <a:r>
              <a:rPr lang="en-US" altLang="en-US" dirty="0">
                <a:solidFill>
                  <a:srgbClr val="2AA198"/>
                </a:solidFill>
                <a:latin typeface="Consolas" panose="020B0609020204030204" pitchFamily="49" charset="0"/>
                <a:cs typeface="Consolas" panose="020B0609020204030204" pitchFamily="49" charset="0"/>
              </a:rPr>
              <a:t>25px</a:t>
            </a:r>
            <a:r>
              <a:rPr lang="en-US" altLang="en-US" dirty="0">
                <a:solidFill>
                  <a:srgbClr val="333333"/>
                </a:solidFill>
                <a:latin typeface="Consolas" panose="020B0609020204030204" pitchFamily="49" charset="0"/>
                <a:cs typeface="Consolas" panose="020B0609020204030204" pitchFamily="49" charset="0"/>
              </a:rPr>
              <a:t>) </a:t>
            </a:r>
            <a:r>
              <a:rPr lang="en-US" altLang="en-US" dirty="0" err="1">
                <a:solidFill>
                  <a:srgbClr val="333333"/>
                </a:solidFill>
                <a:latin typeface="Consolas" panose="020B0609020204030204" pitchFamily="49" charset="0"/>
                <a:cs typeface="Consolas" panose="020B0609020204030204" pitchFamily="49" charset="0"/>
              </a:rPr>
              <a:t>calc</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100%</a:t>
            </a:r>
            <a:r>
              <a:rPr lang="en-US" altLang="en-US" dirty="0">
                <a:solidFill>
                  <a:srgbClr val="333333"/>
                </a:solidFill>
                <a:latin typeface="Consolas" panose="020B0609020204030204" pitchFamily="49" charset="0"/>
                <a:cs typeface="Consolas" panose="020B0609020204030204" pitchFamily="49" charset="0"/>
              </a:rPr>
              <a:t> - </a:t>
            </a:r>
            <a:r>
              <a:rPr lang="en-US" altLang="en-US" dirty="0" smtClean="0">
                <a:solidFill>
                  <a:srgbClr val="2AA198"/>
                </a:solidFill>
                <a:latin typeface="Consolas" panose="020B0609020204030204" pitchFamily="49" charset="0"/>
                <a:cs typeface="Consolas" panose="020B0609020204030204" pitchFamily="49" charset="0"/>
              </a:rPr>
              <a:t>25px;</a:t>
            </a: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a:solidFill>
                  <a:srgbClr val="333333"/>
                </a:solidFill>
                <a:latin typeface="Consolas" panose="020B0609020204030204" pitchFamily="49" charset="0"/>
                <a:cs typeface="Consolas" panose="020B0609020204030204" pitchFamily="49" charset="0"/>
              </a:rPr>
              <a:t/>
            </a:r>
            <a:br>
              <a:rPr lang="en-US" altLang="en-US" dirty="0">
                <a:solidFill>
                  <a:srgbClr val="333333"/>
                </a:solidFill>
                <a:latin typeface="Consolas" panose="020B0609020204030204" pitchFamily="49" charset="0"/>
                <a:cs typeface="Consolas" panose="020B0609020204030204" pitchFamily="49" charset="0"/>
              </a:rPr>
            </a:br>
            <a:r>
              <a:rPr lang="en-US" altLang="en-US" b="0" dirty="0">
                <a:solidFill>
                  <a:srgbClr val="333333"/>
                </a:solidFill>
                <a:latin typeface="Consolas" panose="020B0609020204030204" pitchFamily="49" charset="0"/>
                <a:cs typeface="Consolas" panose="020B0609020204030204" pitchFamily="49" charset="0"/>
              </a:rPr>
              <a:t>} </a:t>
            </a:r>
            <a:endParaRPr lang="en-US" altLang="en-US" sz="3600" b="0" dirty="0">
              <a:solidFill>
                <a:schemeClr val="tx1"/>
              </a:solidFill>
              <a:latin typeface="Arial" panose="020B0604020202020204" pitchFamily="34" charset="0"/>
            </a:endParaRPr>
          </a:p>
        </p:txBody>
      </p:sp>
    </p:spTree>
    <p:extLst>
      <p:ext uri="{BB962C8B-B14F-4D97-AF65-F5344CB8AC3E}">
        <p14:creationId xmlns:p14="http://schemas.microsoft.com/office/powerpoint/2010/main" val="401044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www.boost.co.nz/blog/wp-content/uploads/2014/09/fixedAndFluidTwo.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05849" y="2197488"/>
            <a:ext cx="6946201" cy="267925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3"/>
          <p:cNvSpPr txBox="1">
            <a:spLocks/>
          </p:cNvSpPr>
          <p:nvPr/>
        </p:nvSpPr>
        <p:spPr>
          <a:xfrm>
            <a:off x="785521" y="2428229"/>
            <a:ext cx="4802479" cy="3639317"/>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a:t>
            </a:r>
            <a:r>
              <a:rPr lang="en-US" dirty="0" smtClean="0"/>
              <a:t>3 grids:</a:t>
            </a:r>
          </a:p>
          <a:p>
            <a:endParaRPr lang="en-US" dirty="0"/>
          </a:p>
          <a:p>
            <a:pPr lvl="0" eaLnBrk="0" fontAlgn="base" hangingPunct="0">
              <a:lnSpc>
                <a:spcPct val="100000"/>
              </a:lnSpc>
              <a:spcAft>
                <a:spcPct val="0"/>
              </a:spcAft>
            </a:pPr>
            <a:r>
              <a:rPr lang="en-US" altLang="en-US" dirty="0">
                <a:solidFill>
                  <a:srgbClr val="333333"/>
                </a:solidFill>
                <a:latin typeface="Consolas" panose="020B0609020204030204" pitchFamily="49" charset="0"/>
                <a:cs typeface="Consolas" panose="020B0609020204030204" pitchFamily="49" charset="0"/>
              </a:rPr>
              <a:t>.column-1-7</a:t>
            </a:r>
            <a:r>
              <a:rPr lang="en-US" altLang="en-US" dirty="0" smtClean="0">
                <a:solidFill>
                  <a:srgbClr val="333333"/>
                </a:solidFill>
                <a:latin typeface="Consolas" panose="020B0609020204030204" pitchFamily="49" charset="0"/>
                <a:cs typeface="Consolas" panose="020B0609020204030204" pitchFamily="49" charset="0"/>
              </a:rPr>
              <a:t>{</a:t>
            </a:r>
          </a:p>
          <a:p>
            <a:pPr lvl="0" eaLnBrk="0" fontAlgn="base" hangingPunct="0">
              <a:lnSpc>
                <a:spcPct val="100000"/>
              </a:lnSpc>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width</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14.2857%</a:t>
            </a: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a:solidFill>
                  <a:srgbClr val="333333"/>
                </a:solidFill>
                <a:latin typeface="Consolas" panose="020B0609020204030204" pitchFamily="49" charset="0"/>
                <a:cs typeface="Consolas" panose="020B0609020204030204" pitchFamily="49" charset="0"/>
              </a:rPr>
              <a:t>.column-3-7</a:t>
            </a:r>
            <a:r>
              <a:rPr lang="en-US" altLang="en-US"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width</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42.8571%</a:t>
            </a: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chemeClr val="tx1"/>
                </a:solidFill>
                <a:latin typeface="Consolas" panose="020B0609020204030204" pitchFamily="49" charset="0"/>
                <a:cs typeface="Consolas" panose="020B0609020204030204" pitchFamily="49" charset="0"/>
              </a:rPr>
              <a:t> </a:t>
            </a: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err="1" smtClean="0">
                <a:solidFill>
                  <a:srgbClr val="C00000"/>
                </a:solidFill>
              </a:rPr>
              <a:t>Calc</a:t>
            </a:r>
            <a:r>
              <a:rPr lang="en-US" sz="2800" b="1" dirty="0" smtClean="0">
                <a:solidFill>
                  <a:srgbClr val="C00000"/>
                </a:solidFill>
              </a:rPr>
              <a:t>()</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Content Placeholder 3"/>
          <p:cNvSpPr txBox="1">
            <a:spLocks/>
          </p:cNvSpPr>
          <p:nvPr/>
        </p:nvSpPr>
        <p:spPr>
          <a:xfrm>
            <a:off x="3979412" y="3054491"/>
            <a:ext cx="4818970" cy="3013055"/>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spcAft>
                <a:spcPct val="0"/>
              </a:spcAft>
            </a:pPr>
            <a:r>
              <a:rPr lang="en-US" altLang="en-US" dirty="0">
                <a:solidFill>
                  <a:srgbClr val="333333"/>
                </a:solidFill>
                <a:latin typeface="Consolas" panose="020B0609020204030204" pitchFamily="49" charset="0"/>
                <a:cs typeface="Consolas" panose="020B0609020204030204" pitchFamily="49" charset="0"/>
              </a:rPr>
              <a:t>.</a:t>
            </a:r>
            <a:r>
              <a:rPr lang="en-US" altLang="en-US" dirty="0" smtClean="0">
                <a:solidFill>
                  <a:srgbClr val="333333"/>
                </a:solidFill>
                <a:latin typeface="Consolas" panose="020B0609020204030204" pitchFamily="49" charset="0"/>
                <a:cs typeface="Consolas" panose="020B0609020204030204" pitchFamily="49" charset="0"/>
              </a:rPr>
              <a:t>column-1-7{</a:t>
            </a:r>
          </a:p>
          <a:p>
            <a:pPr lvl="0" eaLnBrk="0" fontAlgn="base" hangingPunct="0">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width</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a:t>
            </a:r>
            <a:r>
              <a:rPr lang="en-US" altLang="en-US" dirty="0" err="1">
                <a:solidFill>
                  <a:srgbClr val="2AA198"/>
                </a:solidFill>
                <a:latin typeface="Consolas" panose="020B0609020204030204" pitchFamily="49" charset="0"/>
                <a:cs typeface="Consolas" panose="020B0609020204030204" pitchFamily="49" charset="0"/>
              </a:rPr>
              <a:t>calc</a:t>
            </a:r>
            <a:r>
              <a:rPr lang="en-US" altLang="en-US" dirty="0">
                <a:solidFill>
                  <a:srgbClr val="2AA198"/>
                </a:solidFill>
                <a:latin typeface="Consolas" panose="020B0609020204030204" pitchFamily="49" charset="0"/>
                <a:cs typeface="Consolas" panose="020B0609020204030204" pitchFamily="49" charset="0"/>
              </a:rPr>
              <a:t>(100% / 7)</a:t>
            </a: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a:solidFill>
                  <a:srgbClr val="333333"/>
                </a:solidFill>
                <a:latin typeface="Consolas" panose="020B0609020204030204" pitchFamily="49" charset="0"/>
                <a:cs typeface="Consolas" panose="020B0609020204030204" pitchFamily="49" charset="0"/>
              </a:rPr>
              <a:t>.column-3-7</a:t>
            </a:r>
            <a:r>
              <a:rPr lang="en-US" altLang="en-US" dirty="0" smtClean="0">
                <a:solidFill>
                  <a:srgbClr val="333333"/>
                </a:solidFill>
                <a:latin typeface="Consolas" panose="020B0609020204030204" pitchFamily="49" charset="0"/>
                <a:cs typeface="Consolas" panose="020B0609020204030204" pitchFamily="49" charset="0"/>
              </a:rPr>
              <a:t>{</a:t>
            </a:r>
          </a:p>
          <a:p>
            <a:pPr lvl="0" eaLnBrk="0" fontAlgn="base" hangingPunct="0">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width</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a:t>
            </a:r>
            <a:r>
              <a:rPr lang="en-US" altLang="en-US" dirty="0" err="1">
                <a:solidFill>
                  <a:srgbClr val="2AA198"/>
                </a:solidFill>
                <a:latin typeface="Consolas" panose="020B0609020204030204" pitchFamily="49" charset="0"/>
                <a:cs typeface="Consolas" panose="020B0609020204030204" pitchFamily="49" charset="0"/>
              </a:rPr>
              <a:t>calc</a:t>
            </a:r>
            <a:r>
              <a:rPr lang="en-US" altLang="en-US" dirty="0">
                <a:solidFill>
                  <a:srgbClr val="2AA198"/>
                </a:solidFill>
                <a:latin typeface="Consolas" panose="020B0609020204030204" pitchFamily="49" charset="0"/>
                <a:cs typeface="Consolas" panose="020B0609020204030204" pitchFamily="49" charset="0"/>
              </a:rPr>
              <a:t>(100% / 3)</a:t>
            </a: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chemeClr val="tx1"/>
                </a:solidFill>
                <a:latin typeface="Consolas" panose="020B0609020204030204" pitchFamily="49" charset="0"/>
                <a:cs typeface="Consolas" panose="020B0609020204030204" pitchFamily="49" charset="0"/>
              </a:rPr>
              <a:t> </a:t>
            </a:r>
          </a:p>
        </p:txBody>
      </p:sp>
      <p:sp>
        <p:nvSpPr>
          <p:cNvPr id="2" name="Rectangle 1"/>
          <p:cNvSpPr/>
          <p:nvPr/>
        </p:nvSpPr>
        <p:spPr>
          <a:xfrm>
            <a:off x="737341" y="6004127"/>
            <a:ext cx="732893" cy="338554"/>
          </a:xfrm>
          <a:prstGeom prst="rect">
            <a:avLst/>
          </a:prstGeom>
        </p:spPr>
        <p:txBody>
          <a:bodyPr wrap="none">
            <a:spAutoFit/>
          </a:bodyPr>
          <a:lstStyle/>
          <a:p>
            <a:r>
              <a:rPr lang="en-US" sz="1600" b="1" dirty="0" smtClean="0">
                <a:solidFill>
                  <a:srgbClr val="C00000"/>
                </a:solidFill>
                <a:hlinkClick r:id="rId4"/>
              </a:rPr>
              <a:t>DEMO</a:t>
            </a:r>
            <a:endParaRPr lang="en-US" sz="1600" b="1" dirty="0">
              <a:solidFill>
                <a:srgbClr val="C00000"/>
              </a:solidFill>
            </a:endParaRPr>
          </a:p>
        </p:txBody>
      </p:sp>
      <p:cxnSp>
        <p:nvCxnSpPr>
          <p:cNvPr id="13" name="Straight Connector 12"/>
          <p:cNvCxnSpPr/>
          <p:nvPr/>
        </p:nvCxnSpPr>
        <p:spPr>
          <a:xfrm flipH="1">
            <a:off x="3543300" y="2668084"/>
            <a:ext cx="12700" cy="24003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8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3188367"/>
            <a:ext cx="7012278" cy="2955257"/>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b="0" dirty="0">
                <a:solidFill>
                  <a:schemeClr val="accent5"/>
                </a:solidFill>
              </a:rPr>
              <a:t>With CSS3 </a:t>
            </a:r>
            <a:r>
              <a:rPr lang="en-US" dirty="0">
                <a:solidFill>
                  <a:srgbClr val="C00000"/>
                </a:solidFill>
              </a:rPr>
              <a:t>transitions</a:t>
            </a:r>
            <a:r>
              <a:rPr lang="en-US" b="0" dirty="0">
                <a:solidFill>
                  <a:srgbClr val="C00000"/>
                </a:solidFill>
              </a:rPr>
              <a:t> </a:t>
            </a:r>
            <a:r>
              <a:rPr lang="en-US" b="0" dirty="0">
                <a:solidFill>
                  <a:schemeClr val="accent5"/>
                </a:solidFill>
              </a:rPr>
              <a:t>you have the potential to alter the appearance and behavior of an element whenever a state change occurs, such as when it is hovered over, focused on, active, or targeted.</a:t>
            </a:r>
          </a:p>
          <a:p>
            <a:pPr>
              <a:spcBef>
                <a:spcPts val="0"/>
              </a:spcBef>
            </a:pPr>
            <a:endParaRPr lang="en-US" b="0" dirty="0" smtClean="0">
              <a:solidFill>
                <a:schemeClr val="accent5"/>
              </a:solidFill>
            </a:endParaRPr>
          </a:p>
          <a:p>
            <a:pPr>
              <a:spcBef>
                <a:spcPts val="0"/>
              </a:spcBef>
            </a:pPr>
            <a:endParaRPr lang="en-US" b="0" dirty="0">
              <a:solidFill>
                <a:schemeClr val="accent5"/>
              </a:solidFill>
            </a:endParaRPr>
          </a:p>
          <a:p>
            <a:pPr>
              <a:spcBef>
                <a:spcPts val="0"/>
              </a:spcBef>
            </a:pPr>
            <a:endParaRPr lang="en-US" b="0" dirty="0">
              <a:solidFill>
                <a:schemeClr val="accent5"/>
              </a:solidFill>
            </a:endParaRPr>
          </a:p>
          <a:p>
            <a:pPr>
              <a:spcBef>
                <a:spcPts val="0"/>
              </a:spcBef>
            </a:pPr>
            <a:r>
              <a:rPr lang="en-US" dirty="0">
                <a:solidFill>
                  <a:srgbClr val="C00000"/>
                </a:solidFill>
              </a:rPr>
              <a:t>Animations</a:t>
            </a:r>
            <a:r>
              <a:rPr lang="en-US" b="0" dirty="0">
                <a:solidFill>
                  <a:srgbClr val="C00000"/>
                </a:solidFill>
              </a:rPr>
              <a:t> </a:t>
            </a:r>
            <a:r>
              <a:rPr lang="en-US" b="0" dirty="0">
                <a:solidFill>
                  <a:schemeClr val="accent5"/>
                </a:solidFill>
              </a:rPr>
              <a:t>within CSS3 allow the appearance and behavior of an element to be altered in multiple </a:t>
            </a:r>
            <a:r>
              <a:rPr lang="en-US" b="0" dirty="0" err="1">
                <a:solidFill>
                  <a:schemeClr val="accent5"/>
                </a:solidFill>
              </a:rPr>
              <a:t>keyframes</a:t>
            </a:r>
            <a:r>
              <a:rPr lang="en-US" b="0" dirty="0">
                <a:solidFill>
                  <a:schemeClr val="accent5"/>
                </a:solidFill>
              </a:rPr>
              <a:t>.</a:t>
            </a: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Animations | Transitions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1266" name="Picture 2" descr="http://markgeyer.com/pres/the-art-of-ui-animations/img/arc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958995"/>
            <a:ext cx="342900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10568278"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smtClean="0">
                <a:solidFill>
                  <a:srgbClr val="C00000"/>
                </a:solidFill>
              </a:rPr>
              <a:t>Transitions </a:t>
            </a:r>
          </a:p>
          <a:p>
            <a:pPr>
              <a:spcBef>
                <a:spcPts val="0"/>
              </a:spcBef>
            </a:pPr>
            <a:endParaRPr lang="en-US" dirty="0" smtClean="0">
              <a:solidFill>
                <a:srgbClr val="C00000"/>
              </a:solidFill>
            </a:endParaRPr>
          </a:p>
          <a:p>
            <a:pPr>
              <a:spcBef>
                <a:spcPts val="0"/>
              </a:spcBef>
            </a:pPr>
            <a:endParaRPr lang="en-US" b="0" dirty="0" smtClean="0">
              <a:solidFill>
                <a:srgbClr val="C00000"/>
              </a:solidFill>
              <a:latin typeface="Consolas" panose="020B0609020204030204" pitchFamily="49" charset="0"/>
              <a:cs typeface="Consolas" panose="020B0609020204030204" pitchFamily="49" charset="0"/>
            </a:endParaRPr>
          </a:p>
          <a:p>
            <a:pPr>
              <a:spcBef>
                <a:spcPts val="0"/>
              </a:spcBef>
            </a:pPr>
            <a:endParaRPr lang="en-US" b="0" dirty="0">
              <a:solidFill>
                <a:srgbClr val="C00000"/>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.box {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width</a:t>
            </a: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rgbClr val="2AA198"/>
                </a:solidFill>
                <a:latin typeface="Consolas" panose="020B0609020204030204" pitchFamily="49" charset="0"/>
                <a:cs typeface="Consolas" panose="020B0609020204030204" pitchFamily="49" charset="0"/>
              </a:rPr>
              <a:t>200px</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height</a:t>
            </a: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rgbClr val="2AA198"/>
                </a:solidFill>
                <a:latin typeface="Consolas" panose="020B0609020204030204" pitchFamily="49" charset="0"/>
                <a:cs typeface="Consolas" panose="020B0609020204030204" pitchFamily="49" charset="0"/>
              </a:rPr>
              <a:t>200px</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background</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a:t>
            </a:r>
            <a:r>
              <a:rPr lang="en-US" altLang="en-US" dirty="0" err="1">
                <a:solidFill>
                  <a:srgbClr val="2AA198"/>
                </a:solidFill>
                <a:latin typeface="Consolas" panose="020B0609020204030204" pitchFamily="49" charset="0"/>
                <a:cs typeface="Consolas" panose="020B0609020204030204" pitchFamily="49" charset="0"/>
              </a:rPr>
              <a:t>lightblue</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border-radius</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6px</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i="1" dirty="0">
                <a:solidFill>
                  <a:srgbClr val="333333"/>
                </a:solidFill>
                <a:latin typeface="Consolas" panose="020B0609020204030204" pitchFamily="49" charset="0"/>
                <a:cs typeface="Consolas" panose="020B0609020204030204" pitchFamily="49" charset="0"/>
              </a:rPr>
              <a:t> </a:t>
            </a:r>
            <a:r>
              <a:rPr lang="en-US" altLang="en-US" i="1" dirty="0" smtClean="0">
                <a:solidFill>
                  <a:srgbClr val="333333"/>
                </a:solidFill>
                <a:latin typeface="Consolas" panose="020B0609020204030204" pitchFamily="49" charset="0"/>
                <a:cs typeface="Consolas" panose="020B0609020204030204" pitchFamily="49" charset="0"/>
              </a:rPr>
              <a:t>    </a:t>
            </a:r>
            <a:r>
              <a:rPr lang="en-US" altLang="en-US" i="1" u="sng" dirty="0" smtClean="0">
                <a:solidFill>
                  <a:srgbClr val="B58900"/>
                </a:solidFill>
                <a:latin typeface="Consolas" panose="020B0609020204030204" pitchFamily="49" charset="0"/>
                <a:cs typeface="Consolas" panose="020B0609020204030204" pitchFamily="49" charset="0"/>
              </a:rPr>
              <a:t>transition</a:t>
            </a:r>
            <a:r>
              <a:rPr lang="en-US" altLang="en-US" i="1" u="sng" dirty="0">
                <a:solidFill>
                  <a:srgbClr val="333333"/>
                </a:solidFill>
                <a:latin typeface="Consolas" panose="020B0609020204030204" pitchFamily="49" charset="0"/>
                <a:cs typeface="Consolas" panose="020B0609020204030204" pitchFamily="49" charset="0"/>
              </a:rPr>
              <a:t>:</a:t>
            </a:r>
            <a:r>
              <a:rPr lang="en-US" altLang="en-US" i="1" u="sng" dirty="0">
                <a:solidFill>
                  <a:srgbClr val="2AA198"/>
                </a:solidFill>
                <a:latin typeface="Consolas" panose="020B0609020204030204" pitchFamily="49" charset="0"/>
                <a:cs typeface="Consolas" panose="020B0609020204030204" pitchFamily="49" charset="0"/>
              </a:rPr>
              <a:t> background 1s linear, border-radius 0.3s ease-in 0.1s</a:t>
            </a:r>
            <a:r>
              <a:rPr lang="en-US" altLang="en-US" i="1" u="sng" dirty="0">
                <a:solidFill>
                  <a:srgbClr val="333333"/>
                </a:solidFill>
                <a:latin typeface="Consolas" panose="020B0609020204030204" pitchFamily="49" charset="0"/>
                <a:cs typeface="Consolas" panose="020B0609020204030204" pitchFamily="49" charset="0"/>
              </a:rPr>
              <a:t>; </a:t>
            </a:r>
            <a:endParaRPr lang="en-US" altLang="en-US" i="1" u="sng"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dirty="0" smtClean="0">
                <a:solidFill>
                  <a:schemeClr val="tx1"/>
                </a:solidFill>
                <a:latin typeface="Consolas" panose="020B0609020204030204" pitchFamily="49" charset="0"/>
                <a:cs typeface="Consolas" panose="020B0609020204030204" pitchFamily="49" charset="0"/>
              </a:rPr>
              <a:t>.</a:t>
            </a:r>
            <a:r>
              <a:rPr lang="en-US" altLang="en-US" dirty="0" err="1">
                <a:solidFill>
                  <a:schemeClr val="tx1"/>
                </a:solidFill>
                <a:latin typeface="Consolas" panose="020B0609020204030204" pitchFamily="49" charset="0"/>
                <a:cs typeface="Consolas" panose="020B0609020204030204" pitchFamily="49" charset="0"/>
              </a:rPr>
              <a:t>box</a:t>
            </a:r>
            <a:r>
              <a:rPr lang="en-US" altLang="en-US" dirty="0" err="1">
                <a:solidFill>
                  <a:srgbClr val="399BDD"/>
                </a:solidFill>
                <a:latin typeface="Consolas" panose="020B0609020204030204" pitchFamily="49" charset="0"/>
                <a:cs typeface="Consolas" panose="020B0609020204030204" pitchFamily="49" charset="0"/>
              </a:rPr>
              <a:t>:hover</a:t>
            </a:r>
            <a:r>
              <a:rPr lang="en-US" altLang="en-US" dirty="0">
                <a:solidFill>
                  <a:schemeClr val="tx1"/>
                </a:solidFill>
                <a:latin typeface="Consolas" panose="020B0609020204030204" pitchFamily="49" charset="0"/>
                <a:cs typeface="Consolas" panose="020B0609020204030204" pitchFamily="49" charset="0"/>
              </a:rPr>
              <a:t> </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B58900"/>
                </a:solidFill>
                <a:latin typeface="Consolas" panose="020B0609020204030204" pitchFamily="49" charset="0"/>
                <a:cs typeface="Consolas" panose="020B0609020204030204" pitchFamily="49" charset="0"/>
              </a:rPr>
              <a:t>     background</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a:t>
            </a:r>
            <a:r>
              <a:rPr lang="en-US" altLang="en-US" dirty="0" err="1" smtClean="0">
                <a:solidFill>
                  <a:srgbClr val="2AA198"/>
                </a:solidFill>
                <a:latin typeface="Consolas" panose="020B0609020204030204" pitchFamily="49" charset="0"/>
                <a:cs typeface="Consolas" panose="020B0609020204030204" pitchFamily="49" charset="0"/>
              </a:rPr>
              <a:t>lightpink</a:t>
            </a:r>
            <a:r>
              <a:rPr lang="en-US" altLang="en-US" dirty="0" smtClean="0">
                <a:solidFill>
                  <a:srgbClr val="333333"/>
                </a:solidFill>
                <a:latin typeface="Consolas" panose="020B0609020204030204" pitchFamily="49" charset="0"/>
                <a:cs typeface="Consolas" panose="020B0609020204030204" pitchFamily="49" charset="0"/>
              </a:rPr>
              <a:t>; </a:t>
            </a:r>
            <a:endParaRPr lang="en-US" altLang="en-US" dirty="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B58900"/>
                </a:solidFill>
                <a:latin typeface="Consolas" panose="020B0609020204030204" pitchFamily="49" charset="0"/>
                <a:cs typeface="Consolas" panose="020B0609020204030204" pitchFamily="49" charset="0"/>
              </a:rPr>
              <a:t>     border-radius</a:t>
            </a: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2AA198"/>
                </a:solidFill>
                <a:latin typeface="Consolas" panose="020B0609020204030204" pitchFamily="49" charset="0"/>
                <a:cs typeface="Consolas" panose="020B0609020204030204" pitchFamily="49" charset="0"/>
              </a:rPr>
              <a:t>50%</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endParaRPr lang="en" dirty="0">
              <a:latin typeface="Consolas" panose="020B0609020204030204" pitchFamily="49" charset="0"/>
              <a:cs typeface="Consolas" panose="020B0609020204030204" pitchFamily="49" charset="0"/>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Animations | Transitions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p:nvPr/>
        </p:nvSpPr>
        <p:spPr>
          <a:xfrm>
            <a:off x="761458" y="6004127"/>
            <a:ext cx="732893" cy="338554"/>
          </a:xfrm>
          <a:prstGeom prst="rect">
            <a:avLst/>
          </a:prstGeom>
        </p:spPr>
        <p:txBody>
          <a:bodyPr wrap="none">
            <a:spAutoFit/>
          </a:bodyPr>
          <a:lstStyle/>
          <a:p>
            <a:r>
              <a:rPr lang="en-US" sz="1600" b="1" dirty="0" smtClean="0">
                <a:solidFill>
                  <a:srgbClr val="C00000"/>
                </a:solidFill>
                <a:hlinkClick r:id="rId3"/>
              </a:rPr>
              <a:t>DEMO</a:t>
            </a:r>
            <a:endParaRPr lang="en-US" sz="1600" b="1" dirty="0"/>
          </a:p>
        </p:txBody>
      </p:sp>
    </p:spTree>
    <p:extLst>
      <p:ext uri="{BB962C8B-B14F-4D97-AF65-F5344CB8AC3E}">
        <p14:creationId xmlns:p14="http://schemas.microsoft.com/office/powerpoint/2010/main" val="320356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2025" y="1171575"/>
            <a:ext cx="3169806" cy="1158010"/>
          </a:xfrm>
        </p:spPr>
        <p:txBody>
          <a:bodyPr/>
          <a:lstStyle/>
          <a:p>
            <a:r>
              <a:rPr lang="en-US" sz="5400" dirty="0" smtClean="0"/>
              <a:t>Agenda</a:t>
            </a:r>
            <a:endParaRPr lang="en-US" sz="5400" dirty="0"/>
          </a:p>
        </p:txBody>
      </p:sp>
      <p:sp>
        <p:nvSpPr>
          <p:cNvPr id="4" name="Content Placeholder 3"/>
          <p:cNvSpPr>
            <a:spLocks noGrp="1"/>
          </p:cNvSpPr>
          <p:nvPr>
            <p:ph idx="13"/>
          </p:nvPr>
        </p:nvSpPr>
        <p:spPr>
          <a:xfrm>
            <a:off x="7546428" y="1849821"/>
            <a:ext cx="4284787" cy="4998654"/>
          </a:xfrm>
        </p:spPr>
        <p:txBody>
          <a:bodyPr>
            <a:noAutofit/>
          </a:bodyPr>
          <a:lstStyle/>
          <a:p>
            <a:pPr marL="0" indent="0">
              <a:buNone/>
            </a:pPr>
            <a:r>
              <a:rPr lang="en-US" sz="2800" dirty="0" smtClean="0">
                <a:solidFill>
                  <a:srgbClr val="C00000"/>
                </a:solidFill>
              </a:rPr>
              <a:t>CSS3</a:t>
            </a:r>
            <a:endParaRPr lang="en-US" sz="1600" b="1" dirty="0" smtClean="0"/>
          </a:p>
          <a:p>
            <a:pPr lvl="2"/>
            <a:r>
              <a:rPr lang="en-US" sz="1600" b="1" dirty="0" smtClean="0">
                <a:solidFill>
                  <a:schemeClr val="tx1"/>
                </a:solidFill>
              </a:rPr>
              <a:t>What’s new</a:t>
            </a:r>
          </a:p>
          <a:p>
            <a:pPr lvl="2"/>
            <a:r>
              <a:rPr lang="en-US" sz="1600" b="1" dirty="0" smtClean="0">
                <a:solidFill>
                  <a:schemeClr val="tx1"/>
                </a:solidFill>
              </a:rPr>
              <a:t>Browser support </a:t>
            </a:r>
          </a:p>
          <a:p>
            <a:pPr lvl="2"/>
            <a:r>
              <a:rPr lang="en-US" sz="1600" b="1" dirty="0" smtClean="0">
                <a:solidFill>
                  <a:schemeClr val="tx1"/>
                </a:solidFill>
              </a:rPr>
              <a:t>Pseudo classes  </a:t>
            </a:r>
          </a:p>
          <a:p>
            <a:pPr lvl="2"/>
            <a:r>
              <a:rPr lang="en-US" sz="1600" b="1" dirty="0">
                <a:solidFill>
                  <a:schemeClr val="tx1"/>
                </a:solidFill>
              </a:rPr>
              <a:t>Box </a:t>
            </a:r>
            <a:r>
              <a:rPr lang="en-US" sz="1600" b="1" dirty="0" smtClean="0">
                <a:solidFill>
                  <a:schemeClr val="tx1"/>
                </a:solidFill>
              </a:rPr>
              <a:t>Model</a:t>
            </a:r>
          </a:p>
          <a:p>
            <a:pPr lvl="2"/>
            <a:r>
              <a:rPr lang="en-US" sz="1600" b="1" dirty="0" smtClean="0">
                <a:solidFill>
                  <a:schemeClr val="tx1"/>
                </a:solidFill>
              </a:rPr>
              <a:t>Columns</a:t>
            </a:r>
            <a:endParaRPr lang="en-US" sz="1600" dirty="0">
              <a:solidFill>
                <a:schemeClr val="tx1"/>
              </a:solidFill>
            </a:endParaRPr>
          </a:p>
          <a:p>
            <a:pPr lvl="2"/>
            <a:r>
              <a:rPr lang="en-US" sz="1600" b="1" dirty="0">
                <a:solidFill>
                  <a:schemeClr val="tx1"/>
                </a:solidFill>
              </a:rPr>
              <a:t>Rounded Corners </a:t>
            </a:r>
            <a:endParaRPr lang="en-US" sz="1600" b="1" dirty="0" smtClean="0">
              <a:solidFill>
                <a:schemeClr val="tx1"/>
              </a:solidFill>
            </a:endParaRPr>
          </a:p>
          <a:p>
            <a:pPr lvl="2"/>
            <a:r>
              <a:rPr lang="en-US" sz="1600" b="1" dirty="0" smtClean="0">
                <a:solidFill>
                  <a:schemeClr val="tx1"/>
                </a:solidFill>
              </a:rPr>
              <a:t>Box </a:t>
            </a:r>
            <a:r>
              <a:rPr lang="en-US" sz="1600" b="1" dirty="0">
                <a:solidFill>
                  <a:schemeClr val="tx1"/>
                </a:solidFill>
              </a:rPr>
              <a:t>&amp; Text </a:t>
            </a:r>
            <a:r>
              <a:rPr lang="en-US" sz="1600" b="1" dirty="0" smtClean="0">
                <a:solidFill>
                  <a:schemeClr val="tx1"/>
                </a:solidFill>
              </a:rPr>
              <a:t>Shadow</a:t>
            </a:r>
            <a:endParaRPr lang="en-US" sz="1600" b="1" dirty="0">
              <a:solidFill>
                <a:schemeClr val="tx1"/>
              </a:solidFill>
            </a:endParaRPr>
          </a:p>
          <a:p>
            <a:pPr lvl="2"/>
            <a:r>
              <a:rPr lang="en-US" sz="1600" b="1" dirty="0" err="1" smtClean="0">
                <a:solidFill>
                  <a:schemeClr val="tx1"/>
                </a:solidFill>
              </a:rPr>
              <a:t>Calc</a:t>
            </a:r>
            <a:r>
              <a:rPr lang="en-US" sz="1600" b="1" dirty="0" smtClean="0">
                <a:solidFill>
                  <a:schemeClr val="tx1"/>
                </a:solidFill>
              </a:rPr>
              <a:t>() </a:t>
            </a:r>
            <a:endParaRPr lang="en-US" sz="1600" b="1" dirty="0">
              <a:solidFill>
                <a:schemeClr val="tx1"/>
              </a:solidFill>
            </a:endParaRPr>
          </a:p>
          <a:p>
            <a:pPr lvl="2"/>
            <a:r>
              <a:rPr lang="en-US" sz="1600" b="1" dirty="0" smtClean="0">
                <a:solidFill>
                  <a:schemeClr val="tx1"/>
                </a:solidFill>
              </a:rPr>
              <a:t>Animations | Transitions</a:t>
            </a:r>
          </a:p>
          <a:p>
            <a:pPr lvl="2"/>
            <a:r>
              <a:rPr lang="en-US" sz="1600" b="1" dirty="0" smtClean="0">
                <a:solidFill>
                  <a:schemeClr val="tx1"/>
                </a:solidFill>
              </a:rPr>
              <a:t>Media </a:t>
            </a:r>
            <a:r>
              <a:rPr lang="en-US" sz="1600" b="1" dirty="0">
                <a:solidFill>
                  <a:schemeClr val="tx1"/>
                </a:solidFill>
              </a:rPr>
              <a:t>Queries</a:t>
            </a:r>
          </a:p>
          <a:p>
            <a:pPr lvl="2"/>
            <a:r>
              <a:rPr lang="en-US" sz="1600" b="1" dirty="0" smtClean="0">
                <a:solidFill>
                  <a:schemeClr val="tx1"/>
                </a:solidFill>
              </a:rPr>
              <a:t>Responsive | Adaptive </a:t>
            </a:r>
          </a:p>
          <a:p>
            <a:pPr lvl="2"/>
            <a:r>
              <a:rPr lang="en-US" sz="1600" b="1" dirty="0" smtClean="0">
                <a:solidFill>
                  <a:schemeClr val="tx1"/>
                </a:solidFill>
              </a:rPr>
              <a:t>Mobile or Desktop first</a:t>
            </a:r>
          </a:p>
          <a:p>
            <a:pPr lvl="2"/>
            <a:endParaRPr lang="en-US" sz="1600" dirty="0"/>
          </a:p>
          <a:p>
            <a:pPr lvl="2"/>
            <a:endParaRPr lang="en-US" sz="1600" dirty="0"/>
          </a:p>
          <a:p>
            <a:pPr marL="914400" lvl="2" indent="0">
              <a:buNone/>
            </a:pPr>
            <a:endParaRPr lang="en-US" sz="1600" dirty="0" smtClean="0"/>
          </a:p>
          <a:p>
            <a:pPr marL="0" indent="0">
              <a:buNone/>
            </a:pPr>
            <a:endParaRPr lang="en-US" sz="1600" dirty="0"/>
          </a:p>
        </p:txBody>
      </p:sp>
      <p:sp>
        <p:nvSpPr>
          <p:cNvPr id="5" name="Slide Number Placeholder 4"/>
          <p:cNvSpPr>
            <a:spLocks noGrp="1"/>
          </p:cNvSpPr>
          <p:nvPr>
            <p:ph type="sldNum" sz="quarter" idx="12"/>
          </p:nvPr>
        </p:nvSpPr>
        <p:spPr/>
        <p:txBody>
          <a:bodyPr/>
          <a:lstStyle/>
          <a:p>
            <a:r>
              <a:rPr lang="en-GB" dirty="0" smtClean="0"/>
              <a:t>QUALITY. PRODUCTIVITY.  INNOVATION.</a:t>
            </a:r>
            <a:endParaRPr lang="en-GB" dirty="0"/>
          </a:p>
        </p:txBody>
      </p:sp>
    </p:spTree>
    <p:extLst>
      <p:ext uri="{BB962C8B-B14F-4D97-AF65-F5344CB8AC3E}">
        <p14:creationId xmlns:p14="http://schemas.microsoft.com/office/powerpoint/2010/main" val="320786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10568278" cy="3936980"/>
          </a:xfrm>
          <a:prstGeom prst="rect">
            <a:avLst/>
          </a:prstGeom>
        </p:spPr>
        <p:txBody>
          <a:bodyPr vert="horz" lIns="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dirty="0">
                <a:solidFill>
                  <a:srgbClr val="C00000"/>
                </a:solidFill>
              </a:rPr>
              <a:t>Transition </a:t>
            </a:r>
            <a:r>
              <a:rPr lang="en" dirty="0" smtClean="0">
                <a:solidFill>
                  <a:srgbClr val="C00000"/>
                </a:solidFill>
              </a:rPr>
              <a:t>Duration</a:t>
            </a:r>
          </a:p>
          <a:p>
            <a:pPr>
              <a:spcBef>
                <a:spcPts val="0"/>
              </a:spcBef>
            </a:pPr>
            <a:endParaRPr lang="en" dirty="0">
              <a:solidFill>
                <a:srgbClr val="DA0002"/>
              </a:solidFill>
            </a:endParaRPr>
          </a:p>
          <a:p>
            <a:pPr>
              <a:spcBef>
                <a:spcPts val="0"/>
              </a:spcBef>
            </a:pPr>
            <a:r>
              <a:rPr lang="en" b="0" dirty="0" smtClean="0">
                <a:solidFill>
                  <a:schemeClr val="accent5"/>
                </a:solidFill>
              </a:rPr>
              <a:t>It’s </a:t>
            </a:r>
            <a:r>
              <a:rPr lang="en" b="0" dirty="0">
                <a:solidFill>
                  <a:schemeClr val="accent5"/>
                </a:solidFill>
              </a:rPr>
              <a:t>expressed in seconds (s) or miliseconds (ms),  or even fraction of miliseconds (.2ms</a:t>
            </a:r>
            <a:r>
              <a:rPr lang="en" b="0" dirty="0" smtClean="0">
                <a:solidFill>
                  <a:schemeClr val="accent5"/>
                </a:solidFill>
              </a:rPr>
              <a:t>). For </a:t>
            </a:r>
            <a:r>
              <a:rPr lang="en" b="0" dirty="0">
                <a:solidFill>
                  <a:schemeClr val="accent5"/>
                </a:solidFill>
              </a:rPr>
              <a:t>multiple transitional properties we can have multiple transition durations</a:t>
            </a:r>
            <a:r>
              <a:rPr lang="en" b="0" dirty="0" smtClean="0">
                <a:solidFill>
                  <a:schemeClr val="accent5"/>
                </a:solidFill>
              </a:rPr>
              <a:t>:</a:t>
            </a:r>
          </a:p>
          <a:p>
            <a:pPr>
              <a:spcBef>
                <a:spcPts val="0"/>
              </a:spcBef>
            </a:pPr>
            <a:endParaRPr lang="en" dirty="0"/>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.box {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b="0" dirty="0">
                <a:solidFill>
                  <a:srgbClr val="B58900"/>
                </a:solidFill>
                <a:latin typeface="Consolas" panose="020B0609020204030204" pitchFamily="49" charset="0"/>
                <a:cs typeface="Consolas" panose="020B0609020204030204" pitchFamily="49" charset="0"/>
              </a:rPr>
              <a:t> </a:t>
            </a:r>
            <a:r>
              <a:rPr lang="en-US" altLang="en-US" b="0" dirty="0" smtClean="0">
                <a:solidFill>
                  <a:srgbClr val="B58900"/>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width</a:t>
            </a: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rgbClr val="2AA198"/>
                </a:solidFill>
                <a:latin typeface="Consolas" panose="020B0609020204030204" pitchFamily="49" charset="0"/>
                <a:cs typeface="Consolas" panose="020B0609020204030204" pitchFamily="49" charset="0"/>
              </a:rPr>
              <a:t>200px</a:t>
            </a:r>
            <a:r>
              <a:rPr lang="en-US" altLang="en-US" dirty="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height</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200px</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background</a:t>
            </a: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a:t>
            </a:r>
            <a:r>
              <a:rPr lang="en-US" altLang="en-US" dirty="0" err="1" smtClean="0">
                <a:solidFill>
                  <a:srgbClr val="2AA198"/>
                </a:solidFill>
                <a:latin typeface="Consolas" panose="020B0609020204030204" pitchFamily="49" charset="0"/>
                <a:cs typeface="Consolas" panose="020B0609020204030204" pitchFamily="49" charset="0"/>
              </a:rPr>
              <a:t>lightblue</a:t>
            </a:r>
            <a:r>
              <a:rPr lang="en-US" altLang="en-US"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border-radius</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6px</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transition-property</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background, border-radius</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i="1" dirty="0">
                <a:solidFill>
                  <a:srgbClr val="333333"/>
                </a:solidFill>
                <a:latin typeface="Consolas" panose="020B0609020204030204" pitchFamily="49" charset="0"/>
                <a:cs typeface="Consolas" panose="020B0609020204030204" pitchFamily="49" charset="0"/>
              </a:rPr>
              <a:t> </a:t>
            </a:r>
            <a:r>
              <a:rPr lang="en-US" altLang="en-US" i="1" dirty="0" smtClean="0">
                <a:solidFill>
                  <a:srgbClr val="333333"/>
                </a:solidFill>
                <a:latin typeface="Consolas" panose="020B0609020204030204" pitchFamily="49" charset="0"/>
                <a:cs typeface="Consolas" panose="020B0609020204030204" pitchFamily="49" charset="0"/>
              </a:rPr>
              <a:t>    </a:t>
            </a:r>
            <a:r>
              <a:rPr lang="en-US" altLang="en-US" i="1" u="sng" dirty="0" smtClean="0">
                <a:solidFill>
                  <a:srgbClr val="B58900"/>
                </a:solidFill>
                <a:latin typeface="Consolas" panose="020B0609020204030204" pitchFamily="49" charset="0"/>
                <a:cs typeface="Consolas" panose="020B0609020204030204" pitchFamily="49" charset="0"/>
              </a:rPr>
              <a:t>transition-duration</a:t>
            </a:r>
            <a:r>
              <a:rPr lang="en-US" altLang="en-US" i="1" u="sng" dirty="0">
                <a:solidFill>
                  <a:srgbClr val="333333"/>
                </a:solidFill>
                <a:latin typeface="Consolas" panose="020B0609020204030204" pitchFamily="49" charset="0"/>
                <a:cs typeface="Consolas" panose="020B0609020204030204" pitchFamily="49" charset="0"/>
              </a:rPr>
              <a:t>:</a:t>
            </a:r>
            <a:r>
              <a:rPr lang="en-US" altLang="en-US" i="1" u="sng" dirty="0">
                <a:solidFill>
                  <a:srgbClr val="2AA198"/>
                </a:solidFill>
                <a:latin typeface="Consolas" panose="020B0609020204030204" pitchFamily="49" charset="0"/>
                <a:cs typeface="Consolas" panose="020B0609020204030204" pitchFamily="49" charset="0"/>
              </a:rPr>
              <a:t> .2s, 1s</a:t>
            </a:r>
            <a:r>
              <a:rPr lang="en-US" altLang="en-US" i="1" u="sng" dirty="0" smtClean="0">
                <a:solidFill>
                  <a:srgbClr val="333333"/>
                </a:solidFill>
                <a:latin typeface="Consolas" panose="020B0609020204030204" pitchFamily="49" charset="0"/>
                <a:cs typeface="Consolas" panose="020B0609020204030204" pitchFamily="49" charset="0"/>
              </a:rPr>
              <a:t>;</a:t>
            </a: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p>
          <a:p>
            <a:pPr lvl="0" eaLnBrk="0" fontAlgn="base" hangingPunct="0">
              <a:lnSpc>
                <a:spcPct val="100000"/>
              </a:lnSpc>
              <a:spcBef>
                <a:spcPct val="0"/>
              </a:spcBef>
              <a:spcAft>
                <a:spcPct val="0"/>
              </a:spcAft>
            </a:pPr>
            <a:r>
              <a:rPr lang="en-US" altLang="en-US" dirty="0" smtClean="0">
                <a:solidFill>
                  <a:schemeClr val="tx1"/>
                </a:solidFill>
                <a:latin typeface="Consolas" panose="020B0609020204030204" pitchFamily="49" charset="0"/>
                <a:cs typeface="Consolas" panose="020B0609020204030204" pitchFamily="49" charset="0"/>
              </a:rPr>
              <a:t>.</a:t>
            </a:r>
            <a:r>
              <a:rPr lang="en-US" altLang="en-US" dirty="0" err="1">
                <a:solidFill>
                  <a:schemeClr val="tx1"/>
                </a:solidFill>
                <a:latin typeface="Consolas" panose="020B0609020204030204" pitchFamily="49" charset="0"/>
                <a:cs typeface="Consolas" panose="020B0609020204030204" pitchFamily="49" charset="0"/>
              </a:rPr>
              <a:t>box</a:t>
            </a:r>
            <a:r>
              <a:rPr lang="en-US" altLang="en-US" dirty="0" err="1">
                <a:solidFill>
                  <a:srgbClr val="399BDD"/>
                </a:solidFill>
                <a:latin typeface="Consolas" panose="020B0609020204030204" pitchFamily="49" charset="0"/>
                <a:cs typeface="Consolas" panose="020B0609020204030204" pitchFamily="49" charset="0"/>
              </a:rPr>
              <a:t>:hover</a:t>
            </a:r>
            <a:r>
              <a:rPr lang="en-US" altLang="en-US" dirty="0">
                <a:solidFill>
                  <a:schemeClr val="tx1"/>
                </a:solidFill>
                <a:latin typeface="Consolas" panose="020B0609020204030204" pitchFamily="49" charset="0"/>
                <a:cs typeface="Consolas" panose="020B0609020204030204" pitchFamily="49" charset="0"/>
              </a:rPr>
              <a:t> </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background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err="1">
                <a:solidFill>
                  <a:srgbClr val="2AA198"/>
                </a:solidFill>
                <a:latin typeface="Consolas" panose="020B0609020204030204" pitchFamily="49" charset="0"/>
                <a:cs typeface="Consolas" panose="020B0609020204030204" pitchFamily="49" charset="0"/>
              </a:rPr>
              <a:t>lightpink</a:t>
            </a:r>
            <a:r>
              <a:rPr lang="en-US" altLang="en-US"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border-radius</a:t>
            </a: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2AA198"/>
                </a:solidFill>
                <a:latin typeface="Consolas" panose="020B0609020204030204" pitchFamily="49" charset="0"/>
                <a:cs typeface="Consolas" panose="020B0609020204030204" pitchFamily="49" charset="0"/>
              </a:rPr>
              <a:t>50%</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chemeClr val="tx1"/>
                </a:solidFill>
                <a:latin typeface="Consolas" panose="020B0609020204030204" pitchFamily="49" charset="0"/>
                <a:cs typeface="Consolas" panose="020B0609020204030204" pitchFamily="49" charset="0"/>
              </a:rPr>
              <a:t> </a:t>
            </a:r>
            <a:endParaRPr lang="en-US" altLang="en-US" dirty="0">
              <a:solidFill>
                <a:schemeClr val="tx1"/>
              </a:solidFill>
              <a:latin typeface="Consolas" panose="020B0609020204030204" pitchFamily="49" charset="0"/>
              <a:cs typeface="Consolas" panose="020B0609020204030204" pitchFamily="49" charset="0"/>
            </a:endParaRPr>
          </a:p>
          <a:p>
            <a:pPr>
              <a:lnSpc>
                <a:spcPct val="100000"/>
              </a:lnSpc>
              <a:spcBef>
                <a:spcPts val="0"/>
              </a:spcBef>
            </a:pPr>
            <a:endParaRPr lang="en" sz="1400" dirty="0">
              <a:solidFill>
                <a:srgbClr val="0C343D"/>
              </a:solidFill>
              <a:latin typeface="Consolas"/>
              <a:ea typeface="Consolas"/>
              <a:cs typeface="Consolas"/>
              <a:sym typeface="Consolas"/>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Animations | Transitions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p:nvPr/>
        </p:nvSpPr>
        <p:spPr>
          <a:xfrm>
            <a:off x="785522" y="6004127"/>
            <a:ext cx="732893" cy="338554"/>
          </a:xfrm>
          <a:prstGeom prst="rect">
            <a:avLst/>
          </a:prstGeom>
        </p:spPr>
        <p:txBody>
          <a:bodyPr wrap="none">
            <a:spAutoFit/>
          </a:bodyPr>
          <a:lstStyle/>
          <a:p>
            <a:r>
              <a:rPr lang="en" sz="1600" b="1" dirty="0" smtClean="0">
                <a:solidFill>
                  <a:srgbClr val="C00000"/>
                </a:solidFill>
                <a:hlinkClick r:id="rId3"/>
              </a:rPr>
              <a:t>DEMO</a:t>
            </a:r>
            <a:endParaRPr lang="en-US" sz="1600" b="1" dirty="0"/>
          </a:p>
        </p:txBody>
      </p:sp>
    </p:spTree>
    <p:extLst>
      <p:ext uri="{BB962C8B-B14F-4D97-AF65-F5344CB8AC3E}">
        <p14:creationId xmlns:p14="http://schemas.microsoft.com/office/powerpoint/2010/main" val="367619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10568278"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dirty="0"/>
              <a:t>Transition </a:t>
            </a:r>
            <a:r>
              <a:rPr lang="en" dirty="0" smtClean="0"/>
              <a:t>Timing</a:t>
            </a:r>
          </a:p>
          <a:p>
            <a:pPr>
              <a:spcBef>
                <a:spcPts val="0"/>
              </a:spcBef>
            </a:pPr>
            <a:endParaRPr lang="en" dirty="0">
              <a:solidFill>
                <a:srgbClr val="DA0002"/>
              </a:solidFill>
            </a:endParaRPr>
          </a:p>
          <a:p>
            <a:pPr>
              <a:spcBef>
                <a:spcPts val="0"/>
              </a:spcBef>
            </a:pPr>
            <a:r>
              <a:rPr lang="en" b="0" dirty="0">
                <a:solidFill>
                  <a:schemeClr val="accent5"/>
                </a:solidFill>
              </a:rPr>
              <a:t>The transition-timing-function property is used to set the speed in which a transition will move</a:t>
            </a:r>
            <a:r>
              <a:rPr lang="en" b="0" dirty="0" smtClean="0">
                <a:solidFill>
                  <a:schemeClr val="accent5"/>
                </a:solidFill>
              </a:rPr>
              <a:t>. Popular </a:t>
            </a:r>
            <a:r>
              <a:rPr lang="en" b="0" dirty="0">
                <a:solidFill>
                  <a:schemeClr val="accent5"/>
                </a:solidFill>
              </a:rPr>
              <a:t>keyword values for the transition-timing-function property</a:t>
            </a:r>
            <a:r>
              <a:rPr lang="en" b="0" dirty="0" smtClean="0">
                <a:solidFill>
                  <a:schemeClr val="accent5"/>
                </a:solidFill>
              </a:rPr>
              <a:t>:  </a:t>
            </a:r>
            <a:r>
              <a:rPr lang="en" dirty="0" smtClean="0">
                <a:solidFill>
                  <a:srgbClr val="0C343D"/>
                </a:solidFill>
                <a:latin typeface="Consolas"/>
                <a:ea typeface="Consolas"/>
                <a:cs typeface="Consolas"/>
                <a:sym typeface="Consolas"/>
              </a:rPr>
              <a:t>linear</a:t>
            </a:r>
            <a:r>
              <a:rPr lang="en" dirty="0">
                <a:solidFill>
                  <a:srgbClr val="0C343D"/>
                </a:solidFill>
                <a:latin typeface="Consolas"/>
                <a:ea typeface="Consolas"/>
                <a:cs typeface="Consolas"/>
                <a:sym typeface="Consolas"/>
              </a:rPr>
              <a:t>, ease-in, ease-out, </a:t>
            </a:r>
            <a:r>
              <a:rPr lang="en" dirty="0" smtClean="0">
                <a:solidFill>
                  <a:srgbClr val="0C343D"/>
                </a:solidFill>
                <a:latin typeface="Consolas"/>
                <a:ea typeface="Consolas"/>
                <a:cs typeface="Consolas"/>
                <a:sym typeface="Consolas"/>
              </a:rPr>
              <a:t>ease-in-out.</a:t>
            </a:r>
            <a:r>
              <a:rPr lang="en" b="0" dirty="0" smtClean="0">
                <a:solidFill>
                  <a:schemeClr val="accent5"/>
                </a:solidFill>
                <a:ea typeface="Consolas"/>
                <a:cs typeface="Consolas"/>
                <a:sym typeface="Consolas"/>
              </a:rPr>
              <a:t>Transition delay</a:t>
            </a:r>
            <a:r>
              <a:rPr lang="en" dirty="0" smtClean="0">
                <a:solidFill>
                  <a:srgbClr val="C00000"/>
                </a:solidFill>
                <a:ea typeface="Consolas"/>
                <a:cs typeface="Consolas"/>
                <a:sym typeface="Consolas"/>
              </a:rPr>
              <a:t> </a:t>
            </a:r>
            <a:r>
              <a:rPr lang="en" dirty="0" smtClean="0">
                <a:solidFill>
                  <a:schemeClr val="accent5"/>
                </a:solidFill>
                <a:latin typeface="Consolas"/>
                <a:ea typeface="Consolas"/>
                <a:cs typeface="Consolas"/>
                <a:sym typeface="Consolas"/>
              </a:rPr>
              <a:t>(in </a:t>
            </a:r>
            <a:r>
              <a:rPr lang="en" dirty="0">
                <a:solidFill>
                  <a:schemeClr val="accent5"/>
                </a:solidFill>
                <a:latin typeface="Consolas"/>
                <a:ea typeface="Consolas"/>
                <a:cs typeface="Consolas"/>
                <a:sym typeface="Consolas"/>
              </a:rPr>
              <a:t>s, ms, .</a:t>
            </a:r>
            <a:r>
              <a:rPr lang="en" dirty="0" smtClean="0">
                <a:solidFill>
                  <a:schemeClr val="accent5"/>
                </a:solidFill>
                <a:latin typeface="Consolas"/>
                <a:ea typeface="Consolas"/>
                <a:cs typeface="Consolas"/>
                <a:sym typeface="Consolas"/>
              </a:rPr>
              <a:t>ms)</a:t>
            </a:r>
            <a:endParaRPr lang="en" dirty="0">
              <a:solidFill>
                <a:schemeClr val="accent5"/>
              </a:solidFill>
              <a:latin typeface="Consolas"/>
              <a:ea typeface="Consolas"/>
              <a:cs typeface="Consolas"/>
              <a:sym typeface="Consolas"/>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Animations | Transitions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p:nvPr/>
        </p:nvSpPr>
        <p:spPr>
          <a:xfrm>
            <a:off x="701245" y="2888388"/>
            <a:ext cx="6096000" cy="3354765"/>
          </a:xfrm>
          <a:prstGeom prst="rect">
            <a:avLst/>
          </a:prstGeom>
        </p:spPr>
        <p:txBody>
          <a:bodyPr>
            <a:spAutoFit/>
          </a:bodyPr>
          <a:lstStyle/>
          <a:p>
            <a:pPr lvl="0" eaLnBrk="0" fontAlgn="base" hangingPunct="0">
              <a:lnSpc>
                <a:spcPct val="100000"/>
              </a:lnSpc>
              <a:spcBef>
                <a:spcPct val="0"/>
              </a:spcBef>
              <a:spcAft>
                <a:spcPct val="0"/>
              </a:spcAft>
            </a:pPr>
            <a:r>
              <a:rPr lang="en-US" altLang="en-US" sz="1600" b="1" dirty="0" smtClean="0">
                <a:solidFill>
                  <a:srgbClr val="333333"/>
                </a:solidFill>
                <a:latin typeface="Consolas" panose="020B0609020204030204" pitchFamily="49" charset="0"/>
                <a:cs typeface="Consolas" panose="020B0609020204030204" pitchFamily="49" charset="0"/>
              </a:rPr>
              <a:t>.box { </a:t>
            </a:r>
          </a:p>
          <a:p>
            <a:pPr lvl="0" eaLnBrk="0" fontAlgn="base" hangingPunct="0">
              <a:lnSpc>
                <a:spcPct val="100000"/>
              </a:lnSpc>
              <a:spcBef>
                <a:spcPct val="0"/>
              </a:spcBef>
              <a:spcAft>
                <a:spcPct val="0"/>
              </a:spcAft>
            </a:pPr>
            <a:r>
              <a:rPr lang="en-US" altLang="en-US" sz="1600" b="1" dirty="0" smtClean="0">
                <a:solidFill>
                  <a:srgbClr val="B58900"/>
                </a:solidFill>
                <a:latin typeface="Consolas" panose="020B0609020204030204" pitchFamily="49" charset="0"/>
                <a:cs typeface="Consolas" panose="020B0609020204030204" pitchFamily="49" charset="0"/>
              </a:rPr>
              <a:t>     width</a:t>
            </a:r>
            <a:r>
              <a:rPr lang="en-US" altLang="en-US" sz="1600" b="1" dirty="0" smtClean="0">
                <a:solidFill>
                  <a:srgbClr val="333333"/>
                </a:solidFill>
                <a:latin typeface="Consolas" panose="020B0609020204030204" pitchFamily="49" charset="0"/>
                <a:cs typeface="Consolas" panose="020B0609020204030204" pitchFamily="49" charset="0"/>
              </a:rPr>
              <a:t>:</a:t>
            </a:r>
            <a:r>
              <a:rPr lang="en-US" altLang="en-US" sz="1600" b="1" dirty="0" smtClean="0">
                <a:solidFill>
                  <a:srgbClr val="2AA198"/>
                </a:solidFill>
                <a:latin typeface="Consolas" panose="020B0609020204030204" pitchFamily="49" charset="0"/>
                <a:cs typeface="Consolas" panose="020B0609020204030204" pitchFamily="49" charset="0"/>
              </a:rPr>
              <a:t>200px</a:t>
            </a:r>
            <a:r>
              <a:rPr lang="en-US" altLang="en-US" sz="1600" b="1"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sz="1600" b="1" dirty="0" smtClean="0">
                <a:solidFill>
                  <a:srgbClr val="333333"/>
                </a:solidFill>
                <a:latin typeface="Consolas" panose="020B0609020204030204" pitchFamily="49" charset="0"/>
                <a:cs typeface="Consolas" panose="020B0609020204030204" pitchFamily="49" charset="0"/>
              </a:rPr>
              <a:t>     </a:t>
            </a:r>
            <a:r>
              <a:rPr lang="en-US" altLang="en-US" sz="1600" b="1" dirty="0" smtClean="0">
                <a:solidFill>
                  <a:srgbClr val="B58900"/>
                </a:solidFill>
                <a:latin typeface="Consolas" panose="020B0609020204030204" pitchFamily="49" charset="0"/>
                <a:cs typeface="Consolas" panose="020B0609020204030204" pitchFamily="49" charset="0"/>
              </a:rPr>
              <a:t>height</a:t>
            </a:r>
            <a:r>
              <a:rPr lang="en-US" altLang="en-US" sz="1600" b="1" dirty="0" smtClean="0">
                <a:solidFill>
                  <a:srgbClr val="333333"/>
                </a:solidFill>
                <a:latin typeface="Consolas" panose="020B0609020204030204" pitchFamily="49" charset="0"/>
                <a:cs typeface="Consolas" panose="020B0609020204030204" pitchFamily="49" charset="0"/>
              </a:rPr>
              <a:t>:</a:t>
            </a:r>
            <a:r>
              <a:rPr lang="en-US" altLang="en-US" sz="1600" b="1" dirty="0" smtClean="0">
                <a:solidFill>
                  <a:srgbClr val="2AA198"/>
                </a:solidFill>
                <a:latin typeface="Consolas" panose="020B0609020204030204" pitchFamily="49" charset="0"/>
                <a:cs typeface="Consolas" panose="020B0609020204030204" pitchFamily="49" charset="0"/>
              </a:rPr>
              <a:t>200px</a:t>
            </a:r>
            <a:r>
              <a:rPr lang="en-US" altLang="en-US" sz="1600" b="1"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sz="1600" b="1" dirty="0" smtClean="0">
                <a:solidFill>
                  <a:srgbClr val="333333"/>
                </a:solidFill>
                <a:latin typeface="Consolas" panose="020B0609020204030204" pitchFamily="49" charset="0"/>
                <a:cs typeface="Consolas" panose="020B0609020204030204" pitchFamily="49" charset="0"/>
              </a:rPr>
              <a:t>     </a:t>
            </a:r>
            <a:r>
              <a:rPr lang="en-US" altLang="en-US" sz="1600" b="1" dirty="0" smtClean="0">
                <a:solidFill>
                  <a:srgbClr val="B58900"/>
                </a:solidFill>
                <a:latin typeface="Consolas" panose="020B0609020204030204" pitchFamily="49" charset="0"/>
                <a:cs typeface="Consolas" panose="020B0609020204030204" pitchFamily="49" charset="0"/>
              </a:rPr>
              <a:t>background</a:t>
            </a:r>
            <a:r>
              <a:rPr lang="en-US" altLang="en-US" sz="1600" b="1" dirty="0" smtClean="0">
                <a:solidFill>
                  <a:srgbClr val="333333"/>
                </a:solidFill>
                <a:latin typeface="Consolas" panose="020B0609020204030204" pitchFamily="49" charset="0"/>
                <a:cs typeface="Consolas" panose="020B0609020204030204" pitchFamily="49" charset="0"/>
              </a:rPr>
              <a:t>:</a:t>
            </a:r>
            <a:r>
              <a:rPr lang="en-US" altLang="en-US" sz="1600" b="1" dirty="0" smtClean="0">
                <a:solidFill>
                  <a:srgbClr val="2AA198"/>
                </a:solidFill>
                <a:latin typeface="Consolas" panose="020B0609020204030204" pitchFamily="49" charset="0"/>
                <a:cs typeface="Consolas" panose="020B0609020204030204" pitchFamily="49" charset="0"/>
              </a:rPr>
              <a:t> </a:t>
            </a:r>
            <a:r>
              <a:rPr lang="en-US" altLang="en-US" sz="1600" b="1" dirty="0" err="1" smtClean="0">
                <a:solidFill>
                  <a:srgbClr val="2AA198"/>
                </a:solidFill>
                <a:latin typeface="Consolas" panose="020B0609020204030204" pitchFamily="49" charset="0"/>
                <a:cs typeface="Consolas" panose="020B0609020204030204" pitchFamily="49" charset="0"/>
              </a:rPr>
              <a:t>lightblue</a:t>
            </a:r>
            <a:r>
              <a:rPr lang="en-US" altLang="en-US" sz="1600" b="1"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sz="1600" b="1" dirty="0" smtClean="0">
                <a:solidFill>
                  <a:srgbClr val="333333"/>
                </a:solidFill>
                <a:latin typeface="Consolas" panose="020B0609020204030204" pitchFamily="49" charset="0"/>
                <a:cs typeface="Consolas" panose="020B0609020204030204" pitchFamily="49" charset="0"/>
              </a:rPr>
              <a:t>     </a:t>
            </a:r>
            <a:r>
              <a:rPr lang="en-US" altLang="en-US" sz="1600" b="1" dirty="0" smtClean="0">
                <a:solidFill>
                  <a:srgbClr val="B58900"/>
                </a:solidFill>
                <a:latin typeface="Consolas" panose="020B0609020204030204" pitchFamily="49" charset="0"/>
                <a:cs typeface="Consolas" panose="020B0609020204030204" pitchFamily="49" charset="0"/>
              </a:rPr>
              <a:t>border-radius</a:t>
            </a:r>
            <a:r>
              <a:rPr lang="en-US" altLang="en-US" sz="1600" b="1" dirty="0" smtClean="0">
                <a:solidFill>
                  <a:srgbClr val="333333"/>
                </a:solidFill>
                <a:latin typeface="Consolas" panose="020B0609020204030204" pitchFamily="49" charset="0"/>
                <a:cs typeface="Consolas" panose="020B0609020204030204" pitchFamily="49" charset="0"/>
              </a:rPr>
              <a:t>:</a:t>
            </a:r>
            <a:r>
              <a:rPr lang="en-US" altLang="en-US" sz="1600" b="1" dirty="0" smtClean="0">
                <a:solidFill>
                  <a:srgbClr val="2AA198"/>
                </a:solidFill>
                <a:latin typeface="Consolas" panose="020B0609020204030204" pitchFamily="49" charset="0"/>
                <a:cs typeface="Consolas" panose="020B0609020204030204" pitchFamily="49" charset="0"/>
              </a:rPr>
              <a:t> 6px</a:t>
            </a:r>
            <a:r>
              <a:rPr lang="en-US" altLang="en-US" sz="1600" b="1"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sz="1600" b="1" dirty="0" smtClean="0">
                <a:solidFill>
                  <a:srgbClr val="333333"/>
                </a:solidFill>
                <a:latin typeface="Consolas" panose="020B0609020204030204" pitchFamily="49" charset="0"/>
                <a:cs typeface="Consolas" panose="020B0609020204030204" pitchFamily="49" charset="0"/>
              </a:rPr>
              <a:t>     </a:t>
            </a:r>
            <a:r>
              <a:rPr lang="en-US" altLang="en-US" sz="1600" b="1" dirty="0" smtClean="0">
                <a:solidFill>
                  <a:srgbClr val="B58900"/>
                </a:solidFill>
                <a:latin typeface="Consolas" panose="020B0609020204030204" pitchFamily="49" charset="0"/>
                <a:cs typeface="Consolas" panose="020B0609020204030204" pitchFamily="49" charset="0"/>
              </a:rPr>
              <a:t>transition-property</a:t>
            </a:r>
            <a:r>
              <a:rPr lang="en-US" altLang="en-US" sz="1600" b="1" dirty="0" smtClean="0">
                <a:solidFill>
                  <a:srgbClr val="333333"/>
                </a:solidFill>
                <a:latin typeface="Consolas" panose="020B0609020204030204" pitchFamily="49" charset="0"/>
                <a:cs typeface="Consolas" panose="020B0609020204030204" pitchFamily="49" charset="0"/>
              </a:rPr>
              <a:t>:</a:t>
            </a:r>
            <a:r>
              <a:rPr lang="en-US" altLang="en-US" sz="1600" b="1" dirty="0" smtClean="0">
                <a:solidFill>
                  <a:srgbClr val="2AA198"/>
                </a:solidFill>
                <a:latin typeface="Consolas" panose="020B0609020204030204" pitchFamily="49" charset="0"/>
                <a:cs typeface="Consolas" panose="020B0609020204030204" pitchFamily="49" charset="0"/>
              </a:rPr>
              <a:t> background, border-radius</a:t>
            </a:r>
            <a:r>
              <a:rPr lang="en-US" altLang="en-US" sz="1600" b="1"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sz="1600" b="1" dirty="0" smtClean="0">
                <a:solidFill>
                  <a:srgbClr val="333333"/>
                </a:solidFill>
                <a:latin typeface="Consolas" panose="020B0609020204030204" pitchFamily="49" charset="0"/>
                <a:cs typeface="Consolas" panose="020B0609020204030204" pitchFamily="49" charset="0"/>
              </a:rPr>
              <a:t>     </a:t>
            </a:r>
            <a:r>
              <a:rPr lang="en-US" altLang="en-US" sz="1600" b="1" dirty="0" smtClean="0">
                <a:solidFill>
                  <a:srgbClr val="B58900"/>
                </a:solidFill>
                <a:latin typeface="Consolas" panose="020B0609020204030204" pitchFamily="49" charset="0"/>
                <a:cs typeface="Consolas" panose="020B0609020204030204" pitchFamily="49" charset="0"/>
              </a:rPr>
              <a:t>transition-duration</a:t>
            </a:r>
            <a:r>
              <a:rPr lang="en-US" altLang="en-US" sz="1600" b="1" dirty="0" smtClean="0">
                <a:solidFill>
                  <a:srgbClr val="333333"/>
                </a:solidFill>
                <a:latin typeface="Consolas" panose="020B0609020204030204" pitchFamily="49" charset="0"/>
                <a:cs typeface="Consolas" panose="020B0609020204030204" pitchFamily="49" charset="0"/>
              </a:rPr>
              <a:t>:</a:t>
            </a:r>
            <a:r>
              <a:rPr lang="en-US" altLang="en-US" sz="1600" b="1" dirty="0" smtClean="0">
                <a:solidFill>
                  <a:srgbClr val="2AA198"/>
                </a:solidFill>
                <a:latin typeface="Consolas" panose="020B0609020204030204" pitchFamily="49" charset="0"/>
                <a:cs typeface="Consolas" panose="020B0609020204030204" pitchFamily="49" charset="0"/>
              </a:rPr>
              <a:t> .2s, 1s</a:t>
            </a:r>
            <a:r>
              <a:rPr lang="en-US" altLang="en-US" sz="1600" b="1"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sz="1600" b="1" i="1" dirty="0" smtClean="0">
                <a:solidFill>
                  <a:srgbClr val="333333"/>
                </a:solidFill>
                <a:latin typeface="Consolas" panose="020B0609020204030204" pitchFamily="49" charset="0"/>
                <a:cs typeface="Consolas" panose="020B0609020204030204" pitchFamily="49" charset="0"/>
              </a:rPr>
              <a:t>     </a:t>
            </a:r>
            <a:r>
              <a:rPr lang="en-US" altLang="en-US" sz="1600" b="1" i="1" u="sng" dirty="0" smtClean="0">
                <a:solidFill>
                  <a:srgbClr val="B58900"/>
                </a:solidFill>
                <a:latin typeface="Consolas" panose="020B0609020204030204" pitchFamily="49" charset="0"/>
                <a:cs typeface="Consolas" panose="020B0609020204030204" pitchFamily="49" charset="0"/>
              </a:rPr>
              <a:t>transition-timing-function</a:t>
            </a:r>
            <a:r>
              <a:rPr lang="en-US" altLang="en-US" sz="1600" b="1" i="1" u="sng" dirty="0" smtClean="0">
                <a:solidFill>
                  <a:srgbClr val="333333"/>
                </a:solidFill>
                <a:latin typeface="Consolas" panose="020B0609020204030204" pitchFamily="49" charset="0"/>
                <a:cs typeface="Consolas" panose="020B0609020204030204" pitchFamily="49" charset="0"/>
              </a:rPr>
              <a:t>:</a:t>
            </a:r>
            <a:r>
              <a:rPr lang="en-US" altLang="en-US" sz="1600" b="1" i="1" u="sng" dirty="0" smtClean="0">
                <a:solidFill>
                  <a:srgbClr val="2AA198"/>
                </a:solidFill>
                <a:latin typeface="Consolas" panose="020B0609020204030204" pitchFamily="49" charset="0"/>
                <a:cs typeface="Consolas" panose="020B0609020204030204" pitchFamily="49" charset="0"/>
              </a:rPr>
              <a:t> linear</a:t>
            </a:r>
            <a:r>
              <a:rPr lang="en-US" altLang="en-US" sz="1600" b="1" i="1" u="sng" dirty="0" smtClean="0">
                <a:solidFill>
                  <a:srgbClr val="333333"/>
                </a:solidFill>
                <a:latin typeface="Consolas" panose="020B0609020204030204" pitchFamily="49" charset="0"/>
                <a:cs typeface="Consolas" panose="020B0609020204030204" pitchFamily="49" charset="0"/>
              </a:rPr>
              <a:t>;</a:t>
            </a:r>
            <a:r>
              <a:rPr lang="en-US" altLang="en-US" sz="1600" b="1" i="1"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sz="1600" b="1" dirty="0" smtClean="0">
                <a:solidFill>
                  <a:srgbClr val="333333"/>
                </a:solidFill>
                <a:latin typeface="Consolas" panose="020B0609020204030204" pitchFamily="49" charset="0"/>
                <a:cs typeface="Consolas" panose="020B0609020204030204" pitchFamily="49" charset="0"/>
              </a:rPr>
              <a:t>}</a:t>
            </a:r>
          </a:p>
          <a:p>
            <a:pPr lvl="0" eaLnBrk="0" fontAlgn="base" hangingPunct="0">
              <a:lnSpc>
                <a:spcPct val="100000"/>
              </a:lnSpc>
              <a:spcBef>
                <a:spcPct val="0"/>
              </a:spcBef>
              <a:spcAft>
                <a:spcPct val="0"/>
              </a:spcAft>
            </a:pPr>
            <a:r>
              <a:rPr lang="en-US" altLang="en-US" sz="1600" b="1" dirty="0" smtClean="0">
                <a:latin typeface="Consolas" panose="020B0609020204030204" pitchFamily="49" charset="0"/>
                <a:cs typeface="Consolas" panose="020B0609020204030204" pitchFamily="49" charset="0"/>
              </a:rPr>
              <a:t>.</a:t>
            </a:r>
            <a:r>
              <a:rPr lang="en-US" altLang="en-US" sz="1600" b="1" dirty="0" err="1" smtClean="0">
                <a:latin typeface="Consolas" panose="020B0609020204030204" pitchFamily="49" charset="0"/>
                <a:cs typeface="Consolas" panose="020B0609020204030204" pitchFamily="49" charset="0"/>
              </a:rPr>
              <a:t>box</a:t>
            </a:r>
            <a:r>
              <a:rPr lang="en-US" altLang="en-US" sz="1600" b="1" dirty="0" err="1" smtClean="0">
                <a:solidFill>
                  <a:srgbClr val="399BDD"/>
                </a:solidFill>
                <a:latin typeface="Consolas" panose="020B0609020204030204" pitchFamily="49" charset="0"/>
                <a:cs typeface="Consolas" panose="020B0609020204030204" pitchFamily="49" charset="0"/>
              </a:rPr>
              <a:t>:hover</a:t>
            </a:r>
            <a:r>
              <a:rPr lang="en-US" altLang="en-US" sz="1600" b="1" dirty="0" smtClean="0">
                <a:latin typeface="Consolas" panose="020B0609020204030204" pitchFamily="49" charset="0"/>
                <a:cs typeface="Consolas" panose="020B0609020204030204" pitchFamily="49" charset="0"/>
              </a:rPr>
              <a:t> </a:t>
            </a:r>
            <a:r>
              <a:rPr lang="en-US" altLang="en-US" sz="1600" b="1"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sz="1600" b="1" dirty="0" smtClean="0">
                <a:solidFill>
                  <a:srgbClr val="333333"/>
                </a:solidFill>
                <a:latin typeface="Consolas" panose="020B0609020204030204" pitchFamily="49" charset="0"/>
                <a:cs typeface="Consolas" panose="020B0609020204030204" pitchFamily="49" charset="0"/>
              </a:rPr>
              <a:t>     </a:t>
            </a:r>
            <a:r>
              <a:rPr lang="en-US" altLang="en-US" sz="1600" dirty="0" smtClean="0">
                <a:solidFill>
                  <a:srgbClr val="B58900"/>
                </a:solidFill>
                <a:latin typeface="Consolas" panose="020B0609020204030204" pitchFamily="49" charset="0"/>
                <a:cs typeface="Consolas" panose="020B0609020204030204" pitchFamily="49" charset="0"/>
              </a:rPr>
              <a:t>background</a:t>
            </a:r>
            <a:r>
              <a:rPr lang="en-US" altLang="en-US" sz="1600" b="1" dirty="0" smtClean="0">
                <a:solidFill>
                  <a:srgbClr val="333333"/>
                </a:solidFill>
                <a:latin typeface="Consolas" panose="020B0609020204030204" pitchFamily="49" charset="0"/>
                <a:cs typeface="Consolas" panose="020B0609020204030204" pitchFamily="49" charset="0"/>
              </a:rPr>
              <a:t>: </a:t>
            </a:r>
            <a:r>
              <a:rPr lang="en-US" altLang="en-US" sz="1600" b="1" dirty="0" err="1" smtClean="0">
                <a:solidFill>
                  <a:srgbClr val="2AA198"/>
                </a:solidFill>
                <a:latin typeface="Consolas" panose="020B0609020204030204" pitchFamily="49" charset="0"/>
                <a:cs typeface="Consolas" panose="020B0609020204030204" pitchFamily="49" charset="0"/>
              </a:rPr>
              <a:t>lightpink</a:t>
            </a:r>
            <a:r>
              <a:rPr lang="en-US" altLang="en-US" sz="1600" b="1"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sz="1600" b="1" dirty="0" smtClean="0">
                <a:solidFill>
                  <a:srgbClr val="333333"/>
                </a:solidFill>
                <a:latin typeface="Consolas" panose="020B0609020204030204" pitchFamily="49" charset="0"/>
                <a:cs typeface="Consolas" panose="020B0609020204030204" pitchFamily="49" charset="0"/>
              </a:rPr>
              <a:t>     </a:t>
            </a:r>
            <a:r>
              <a:rPr lang="en-US" altLang="en-US" sz="1600" b="1" dirty="0" smtClean="0">
                <a:solidFill>
                  <a:srgbClr val="B58900"/>
                </a:solidFill>
                <a:latin typeface="Consolas" panose="020B0609020204030204" pitchFamily="49" charset="0"/>
                <a:cs typeface="Consolas" panose="020B0609020204030204" pitchFamily="49" charset="0"/>
              </a:rPr>
              <a:t>border-radius</a:t>
            </a:r>
            <a:r>
              <a:rPr lang="en-US" altLang="en-US" sz="1600" b="1" dirty="0" smtClean="0">
                <a:solidFill>
                  <a:srgbClr val="333333"/>
                </a:solidFill>
                <a:latin typeface="Consolas" panose="020B0609020204030204" pitchFamily="49" charset="0"/>
                <a:cs typeface="Consolas" panose="020B0609020204030204" pitchFamily="49" charset="0"/>
              </a:rPr>
              <a:t>: </a:t>
            </a:r>
            <a:r>
              <a:rPr lang="en-US" altLang="en-US" sz="1600" b="1" dirty="0" smtClean="0">
                <a:solidFill>
                  <a:srgbClr val="2AA198"/>
                </a:solidFill>
                <a:latin typeface="Consolas" panose="020B0609020204030204" pitchFamily="49" charset="0"/>
                <a:cs typeface="Consolas" panose="020B0609020204030204" pitchFamily="49" charset="0"/>
              </a:rPr>
              <a:t>50%</a:t>
            </a:r>
            <a:r>
              <a:rPr lang="en-US" altLang="en-US" sz="1600" b="1"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r>
              <a:rPr lang="en-US" altLang="en-US" sz="1600" b="1" dirty="0" smtClean="0">
                <a:solidFill>
                  <a:srgbClr val="333333"/>
                </a:solidFill>
                <a:latin typeface="Consolas" panose="020B0609020204030204" pitchFamily="49" charset="0"/>
                <a:cs typeface="Consolas" panose="020B0609020204030204" pitchFamily="49" charset="0"/>
              </a:rPr>
              <a:t>}</a:t>
            </a:r>
            <a:r>
              <a:rPr lang="en-US" altLang="en-US" sz="1600" b="1" dirty="0" smtClean="0">
                <a:latin typeface="Consolas" panose="020B0609020204030204" pitchFamily="49" charset="0"/>
                <a:cs typeface="Consolas" panose="020B0609020204030204" pitchFamily="49" charset="0"/>
              </a:rPr>
              <a:t> </a:t>
            </a:r>
            <a:endParaRPr lang="en-US" altLang="en-US" sz="1600" b="1" dirty="0">
              <a:latin typeface="Consolas" panose="020B0609020204030204" pitchFamily="49" charset="0"/>
              <a:cs typeface="Consolas" panose="020B0609020204030204" pitchFamily="49" charset="0"/>
            </a:endParaRPr>
          </a:p>
        </p:txBody>
      </p:sp>
      <p:sp>
        <p:nvSpPr>
          <p:cNvPr id="8" name="Rectangle 7"/>
          <p:cNvSpPr/>
          <p:nvPr/>
        </p:nvSpPr>
        <p:spPr>
          <a:xfrm>
            <a:off x="756947" y="6073876"/>
            <a:ext cx="732893" cy="338554"/>
          </a:xfrm>
          <a:prstGeom prst="rect">
            <a:avLst/>
          </a:prstGeom>
        </p:spPr>
        <p:txBody>
          <a:bodyPr wrap="none">
            <a:spAutoFit/>
          </a:bodyPr>
          <a:lstStyle/>
          <a:p>
            <a:r>
              <a:rPr lang="en-US" sz="1600" b="1" dirty="0" smtClean="0">
                <a:solidFill>
                  <a:srgbClr val="C00000"/>
                </a:solidFill>
                <a:hlinkClick r:id="rId3"/>
              </a:rPr>
              <a:t>DEMO</a:t>
            </a:r>
            <a:endParaRPr lang="en-US" sz="1600" b="1" dirty="0"/>
          </a:p>
        </p:txBody>
      </p:sp>
    </p:spTree>
    <p:extLst>
      <p:ext uri="{BB962C8B-B14F-4D97-AF65-F5344CB8AC3E}">
        <p14:creationId xmlns:p14="http://schemas.microsoft.com/office/powerpoint/2010/main" val="375117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10568278"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dirty="0" smtClean="0"/>
              <a:t>Animations</a:t>
            </a:r>
          </a:p>
          <a:p>
            <a:pPr>
              <a:spcBef>
                <a:spcPts val="0"/>
              </a:spcBef>
            </a:pPr>
            <a:endParaRPr lang="en" dirty="0">
              <a:solidFill>
                <a:srgbClr val="DA0002"/>
              </a:solidFill>
            </a:endParaRPr>
          </a:p>
          <a:p>
            <a:pPr>
              <a:spcBef>
                <a:spcPts val="0"/>
              </a:spcBef>
            </a:pPr>
            <a:endParaRPr lang="en" dirty="0" smtClean="0">
              <a:solidFill>
                <a:srgbClr val="DA0002"/>
              </a:solidFill>
            </a:endParaRPr>
          </a:p>
          <a:p>
            <a:pPr>
              <a:spcBef>
                <a:spcPts val="0"/>
              </a:spcBef>
            </a:pPr>
            <a:endParaRPr lang="en" dirty="0">
              <a:solidFill>
                <a:srgbClr val="DA0002"/>
              </a:solidFill>
            </a:endParaRPr>
          </a:p>
          <a:p>
            <a:pPr>
              <a:spcBef>
                <a:spcPts val="0"/>
              </a:spcBef>
            </a:pPr>
            <a:r>
              <a:rPr lang="en" dirty="0"/>
              <a:t>When transitions need to have multiple states and more control is required, than use animations.</a:t>
            </a:r>
          </a:p>
          <a:p>
            <a:pPr>
              <a:spcBef>
                <a:spcPts val="0"/>
              </a:spcBef>
            </a:pPr>
            <a:r>
              <a:rPr lang="en" dirty="0" smtClean="0"/>
              <a:t> </a:t>
            </a:r>
            <a:endParaRPr lang="en" dirty="0"/>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linear, ease-</a:t>
            </a:r>
            <a:r>
              <a:rPr lang="en-US" altLang="en-US" dirty="0">
                <a:solidFill>
                  <a:srgbClr val="859900"/>
                </a:solidFill>
                <a:latin typeface="Consolas" panose="020B0609020204030204" pitchFamily="49" charset="0"/>
                <a:cs typeface="Consolas" panose="020B0609020204030204" pitchFamily="49" charset="0"/>
              </a:rPr>
              <a:t>in</a:t>
            </a:r>
            <a:r>
              <a:rPr lang="en-US" altLang="en-US" dirty="0">
                <a:solidFill>
                  <a:srgbClr val="333333"/>
                </a:solidFill>
                <a:latin typeface="Consolas" panose="020B0609020204030204" pitchFamily="49" charset="0"/>
                <a:cs typeface="Consolas" panose="020B0609020204030204" pitchFamily="49" charset="0"/>
              </a:rPr>
              <a:t>, ease-</a:t>
            </a:r>
            <a:r>
              <a:rPr lang="en-US" altLang="en-US" dirty="0">
                <a:solidFill>
                  <a:srgbClr val="859900"/>
                </a:solidFill>
                <a:latin typeface="Consolas" panose="020B0609020204030204" pitchFamily="49" charset="0"/>
                <a:cs typeface="Consolas" panose="020B0609020204030204" pitchFamily="49" charset="0"/>
              </a:rPr>
              <a:t>out</a:t>
            </a:r>
            <a:r>
              <a:rPr lang="en-US" altLang="en-US" dirty="0">
                <a:solidFill>
                  <a:srgbClr val="333333"/>
                </a:solidFill>
                <a:latin typeface="Consolas" panose="020B0609020204030204" pitchFamily="49" charset="0"/>
                <a:cs typeface="Consolas" panose="020B0609020204030204" pitchFamily="49" charset="0"/>
              </a:rPr>
              <a:t>, ease-</a:t>
            </a:r>
            <a:r>
              <a:rPr lang="en-US" altLang="en-US" dirty="0">
                <a:solidFill>
                  <a:srgbClr val="859900"/>
                </a:solidFill>
                <a:latin typeface="Consolas" panose="020B0609020204030204" pitchFamily="49" charset="0"/>
                <a:cs typeface="Consolas" panose="020B0609020204030204" pitchFamily="49" charset="0"/>
              </a:rPr>
              <a:t>in</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859900"/>
                </a:solidFill>
                <a:latin typeface="Consolas" panose="020B0609020204030204" pitchFamily="49" charset="0"/>
                <a:cs typeface="Consolas" panose="020B0609020204030204" pitchFamily="49" charset="0"/>
              </a:rPr>
              <a:t>out</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endParaRPr lang="en-US" altLang="en-US" dirty="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859900"/>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a:spcBef>
                <a:spcPts val="0"/>
              </a:spcBef>
            </a:pPr>
            <a:endParaRPr lang="en" dirty="0">
              <a:solidFill>
                <a:srgbClr val="DA0002"/>
              </a:solidFill>
              <a:latin typeface="Consolas"/>
              <a:ea typeface="Consolas"/>
              <a:cs typeface="Consolas"/>
              <a:sym typeface="Consolas"/>
            </a:endParaRPr>
          </a:p>
          <a:p>
            <a:pPr>
              <a:lnSpc>
                <a:spcPct val="100000"/>
              </a:lnSpc>
              <a:spcBef>
                <a:spcPts val="0"/>
              </a:spcBef>
            </a:pPr>
            <a:endParaRPr lang="en" sz="1400" dirty="0">
              <a:solidFill>
                <a:srgbClr val="0C343D"/>
              </a:solidFill>
              <a:latin typeface="Consolas"/>
              <a:ea typeface="Consolas"/>
              <a:cs typeface="Consolas"/>
              <a:sym typeface="Consolas"/>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Animations | Transitions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11" name="Content Placeholder 3"/>
          <p:cNvSpPr txBox="1">
            <a:spLocks/>
          </p:cNvSpPr>
          <p:nvPr/>
        </p:nvSpPr>
        <p:spPr>
          <a:xfrm>
            <a:off x="785522" y="3820143"/>
            <a:ext cx="3784600" cy="2705100"/>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5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div {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5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width</a:t>
            </a: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rgbClr val="2AA198"/>
                </a:solidFill>
                <a:latin typeface="Consolas" panose="020B0609020204030204" pitchFamily="49" charset="0"/>
                <a:cs typeface="Consolas" panose="020B0609020204030204" pitchFamily="49" charset="0"/>
              </a:rPr>
              <a:t>100px</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5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height</a:t>
            </a: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rgbClr val="2AA198"/>
                </a:solidFill>
                <a:latin typeface="Consolas" panose="020B0609020204030204" pitchFamily="49" charset="0"/>
                <a:cs typeface="Consolas" panose="020B0609020204030204" pitchFamily="49" charset="0"/>
              </a:rPr>
              <a:t>100px</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5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err="1" smtClean="0">
                <a:solidFill>
                  <a:srgbClr val="B58900"/>
                </a:solidFill>
                <a:latin typeface="Consolas" panose="020B0609020204030204" pitchFamily="49" charset="0"/>
                <a:cs typeface="Consolas" panose="020B0609020204030204" pitchFamily="49" charset="0"/>
              </a:rPr>
              <a:t>animation</a:t>
            </a:r>
            <a:r>
              <a:rPr lang="en-US" altLang="en-US" dirty="0" err="1" smtClean="0">
                <a:solidFill>
                  <a:srgbClr val="333333"/>
                </a:solidFill>
                <a:latin typeface="Consolas" panose="020B0609020204030204" pitchFamily="49" charset="0"/>
                <a:cs typeface="Consolas" panose="020B0609020204030204" pitchFamily="49" charset="0"/>
              </a:rPr>
              <a:t>:</a:t>
            </a:r>
            <a:r>
              <a:rPr lang="en-US" altLang="en-US" sz="2800" dirty="0" err="1" smtClean="0">
                <a:solidFill>
                  <a:srgbClr val="2AA198"/>
                </a:solidFill>
                <a:latin typeface="Consolas" panose="020B0609020204030204" pitchFamily="49" charset="0"/>
                <a:cs typeface="Consolas" panose="020B0609020204030204" pitchFamily="49" charset="0"/>
              </a:rPr>
              <a:t>myfirst</a:t>
            </a:r>
            <a:r>
              <a:rPr lang="en-US" altLang="en-US" dirty="0" smtClean="0">
                <a:solidFill>
                  <a:srgbClr val="2AA198"/>
                </a:solidFill>
                <a:latin typeface="Consolas" panose="020B0609020204030204" pitchFamily="49" charset="0"/>
                <a:cs typeface="Consolas" panose="020B0609020204030204" pitchFamily="49" charset="0"/>
              </a:rPr>
              <a:t> </a:t>
            </a:r>
            <a:r>
              <a:rPr lang="en-US" altLang="en-US" dirty="0">
                <a:solidFill>
                  <a:srgbClr val="2AA198"/>
                </a:solidFill>
                <a:latin typeface="Consolas" panose="020B0609020204030204" pitchFamily="49" charset="0"/>
                <a:cs typeface="Consolas" panose="020B0609020204030204" pitchFamily="49" charset="0"/>
              </a:rPr>
              <a:t>5s</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5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endParaRPr lang="en-US" altLang="en-US" sz="3600" dirty="0">
              <a:solidFill>
                <a:schemeClr val="tx1"/>
              </a:solidFill>
              <a:latin typeface="Consolas" panose="020B0609020204030204" pitchFamily="49" charset="0"/>
              <a:cs typeface="Consolas" panose="020B0609020204030204" pitchFamily="49" charset="0"/>
            </a:endParaRPr>
          </a:p>
        </p:txBody>
      </p:sp>
      <p:sp>
        <p:nvSpPr>
          <p:cNvPr id="12" name="Content Placeholder 3"/>
          <p:cNvSpPr txBox="1">
            <a:spLocks/>
          </p:cNvSpPr>
          <p:nvPr/>
        </p:nvSpPr>
        <p:spPr>
          <a:xfrm>
            <a:off x="5777349" y="3733810"/>
            <a:ext cx="3784600" cy="3073400"/>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5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err="1">
                <a:solidFill>
                  <a:srgbClr val="859900"/>
                </a:solidFill>
                <a:latin typeface="Consolas" panose="020B0609020204030204" pitchFamily="49" charset="0"/>
                <a:cs typeface="Consolas" panose="020B0609020204030204" pitchFamily="49" charset="0"/>
              </a:rPr>
              <a:t>keyframes</a:t>
            </a:r>
            <a:r>
              <a:rPr lang="en-US" altLang="en-US" dirty="0">
                <a:solidFill>
                  <a:srgbClr val="333333"/>
                </a:solidFill>
                <a:latin typeface="Consolas" panose="020B0609020204030204" pitchFamily="49" charset="0"/>
                <a:cs typeface="Consolas" panose="020B0609020204030204" pitchFamily="49" charset="0"/>
              </a:rPr>
              <a:t> </a:t>
            </a:r>
            <a:r>
              <a:rPr lang="en-US" altLang="en-US" sz="2800" dirty="0" err="1">
                <a:solidFill>
                  <a:srgbClr val="333333"/>
                </a:solidFill>
                <a:latin typeface="Consolas" panose="020B0609020204030204" pitchFamily="49" charset="0"/>
                <a:cs typeface="Consolas" panose="020B0609020204030204" pitchFamily="49" charset="0"/>
              </a:rPr>
              <a:t>myfirst</a:t>
            </a:r>
            <a:r>
              <a:rPr lang="en-US" altLang="en-US" dirty="0">
                <a:solidFill>
                  <a:srgbClr val="333333"/>
                </a:solidFill>
                <a:latin typeface="Consolas" panose="020B0609020204030204" pitchFamily="49" charset="0"/>
                <a:cs typeface="Consolas" panose="020B0609020204030204" pitchFamily="49" charset="0"/>
              </a:rPr>
              <a:t> {</a:t>
            </a:r>
            <a:br>
              <a:rPr lang="en-US" altLang="en-US" dirty="0">
                <a:solidFill>
                  <a:srgbClr val="333333"/>
                </a:solidFill>
                <a:latin typeface="Consolas" panose="020B0609020204030204" pitchFamily="49" charset="0"/>
                <a:cs typeface="Consolas" panose="020B0609020204030204" pitchFamily="49" charset="0"/>
              </a:rPr>
            </a:b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0</a:t>
            </a: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background</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red</a:t>
            </a: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smtClean="0">
                <a:solidFill>
                  <a:srgbClr val="333333"/>
                </a:solidFill>
                <a:latin typeface="Consolas" panose="020B0609020204030204" pitchFamily="49" charset="0"/>
                <a:cs typeface="Consolas" panose="020B0609020204030204" pitchFamily="49" charset="0"/>
              </a:rPr>
              <a:t>      25</a:t>
            </a: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background</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yellow</a:t>
            </a: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smtClean="0">
                <a:solidFill>
                  <a:srgbClr val="333333"/>
                </a:solidFill>
                <a:latin typeface="Consolas" panose="020B0609020204030204" pitchFamily="49" charset="0"/>
                <a:cs typeface="Consolas" panose="020B0609020204030204" pitchFamily="49" charset="0"/>
              </a:rPr>
              <a:t>      50</a:t>
            </a: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background</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blue</a:t>
            </a: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smtClean="0">
                <a:solidFill>
                  <a:srgbClr val="333333"/>
                </a:solidFill>
                <a:latin typeface="Consolas" panose="020B0609020204030204" pitchFamily="49" charset="0"/>
                <a:cs typeface="Consolas" panose="020B0609020204030204" pitchFamily="49" charset="0"/>
              </a:rPr>
              <a:t>      100</a:t>
            </a: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background</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green</a:t>
            </a:r>
            <a:r>
              <a:rPr lang="en-US" altLang="en-US" dirty="0">
                <a:solidFill>
                  <a:srgbClr val="333333"/>
                </a:solidFill>
                <a:latin typeface="Consolas" panose="020B0609020204030204" pitchFamily="49" charset="0"/>
                <a:cs typeface="Consolas" panose="020B0609020204030204" pitchFamily="49" charset="0"/>
              </a:rPr>
              <a:t>;}</a:t>
            </a:r>
            <a:br>
              <a:rPr lang="en-US" altLang="en-US" dirty="0">
                <a:solidFill>
                  <a:srgbClr val="333333"/>
                </a:solidFill>
                <a:latin typeface="Consolas" panose="020B0609020204030204" pitchFamily="49" charset="0"/>
                <a:cs typeface="Consolas" panose="020B0609020204030204" pitchFamily="49" charset="0"/>
              </a:rPr>
            </a:br>
            <a:r>
              <a:rPr lang="en-US" altLang="en-US" dirty="0">
                <a:solidFill>
                  <a:srgbClr val="333333"/>
                </a:solidFill>
                <a:latin typeface="Consolas" panose="020B0609020204030204" pitchFamily="49" charset="0"/>
                <a:cs typeface="Consolas" panose="020B0609020204030204" pitchFamily="49" charset="0"/>
              </a:rPr>
              <a:t>}</a:t>
            </a:r>
            <a:endParaRPr lang="en-US" altLang="en-US" sz="3600" dirty="0">
              <a:solidFill>
                <a:schemeClr val="tx1"/>
              </a:solidFill>
              <a:latin typeface="Consolas" panose="020B0609020204030204" pitchFamily="49" charset="0"/>
              <a:cs typeface="Consolas" panose="020B0609020204030204" pitchFamily="49" charset="0"/>
            </a:endParaRPr>
          </a:p>
        </p:txBody>
      </p:sp>
      <p:sp>
        <p:nvSpPr>
          <p:cNvPr id="2" name="Rectangle 1"/>
          <p:cNvSpPr/>
          <p:nvPr/>
        </p:nvSpPr>
        <p:spPr>
          <a:xfrm>
            <a:off x="701245" y="5973349"/>
            <a:ext cx="732893" cy="338554"/>
          </a:xfrm>
          <a:prstGeom prst="rect">
            <a:avLst/>
          </a:prstGeom>
        </p:spPr>
        <p:txBody>
          <a:bodyPr wrap="none">
            <a:spAutoFit/>
          </a:bodyPr>
          <a:lstStyle/>
          <a:p>
            <a:r>
              <a:rPr lang="en" sz="1600" b="1" dirty="0" smtClean="0">
                <a:solidFill>
                  <a:srgbClr val="C00000"/>
                </a:solidFill>
                <a:hlinkClick r:id="rId3"/>
              </a:rPr>
              <a:t>DEMO</a:t>
            </a:r>
            <a:endParaRPr lang="en-US" sz="1600" b="1" dirty="0">
              <a:solidFill>
                <a:srgbClr val="C00000"/>
              </a:solidFill>
            </a:endParaRPr>
          </a:p>
        </p:txBody>
      </p:sp>
    </p:spTree>
    <p:extLst>
      <p:ext uri="{BB962C8B-B14F-4D97-AF65-F5344CB8AC3E}">
        <p14:creationId xmlns:p14="http://schemas.microsoft.com/office/powerpoint/2010/main" val="405286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http://guillaumekurkdjian.com/wp-content/uploads/2013/09/feudecamp.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97542" y="3095625"/>
            <a:ext cx="3803586" cy="285269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3"/>
          <p:cNvSpPr txBox="1">
            <a:spLocks/>
          </p:cNvSpPr>
          <p:nvPr/>
        </p:nvSpPr>
        <p:spPr>
          <a:xfrm>
            <a:off x="785522" y="1958995"/>
            <a:ext cx="10568278"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dirty="0"/>
              <a:t>Animation </a:t>
            </a:r>
            <a:r>
              <a:rPr lang="en" dirty="0" smtClean="0"/>
              <a:t>properties</a:t>
            </a:r>
          </a:p>
          <a:p>
            <a:pPr>
              <a:spcBef>
                <a:spcPts val="0"/>
              </a:spcBef>
            </a:pPr>
            <a:endParaRPr lang="en" sz="1400" dirty="0">
              <a:solidFill>
                <a:srgbClr val="0C343D"/>
              </a:solidFill>
              <a:latin typeface="Consolas"/>
              <a:ea typeface="Consolas"/>
              <a:cs typeface="Consolas"/>
              <a:sym typeface="Consolas"/>
            </a:endParaRPr>
          </a:p>
          <a:p>
            <a:pPr>
              <a:spcBef>
                <a:spcPts val="0"/>
              </a:spcBef>
            </a:pPr>
            <a:endParaRPr lang="en" sz="1400" dirty="0">
              <a:solidFill>
                <a:srgbClr val="0C343D"/>
              </a:solidFill>
              <a:latin typeface="Consolas"/>
              <a:ea typeface="Consolas"/>
              <a:cs typeface="Consolas"/>
              <a:sym typeface="Consolas"/>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Animations | Transitions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216927920"/>
              </p:ext>
            </p:extLst>
          </p:nvPr>
        </p:nvGraphicFramePr>
        <p:xfrm>
          <a:off x="785521" y="2548511"/>
          <a:ext cx="7167854" cy="3200748"/>
        </p:xfrm>
        <a:graphic>
          <a:graphicData uri="http://schemas.openxmlformats.org/drawingml/2006/table">
            <a:tbl>
              <a:tblPr firstRow="1" bandRow="1">
                <a:tableStyleId>{BC89EF96-8CEA-46FF-86C4-4CE0E7609802}</a:tableStyleId>
              </a:tblPr>
              <a:tblGrid>
                <a:gridCol w="2157704"/>
                <a:gridCol w="5010150"/>
              </a:tblGrid>
              <a:tr h="954435">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 b="0" dirty="0" smtClean="0"/>
                        <a:t>timing-function</a:t>
                      </a:r>
                    </a:p>
                    <a:p>
                      <a:pPr algn="just"/>
                      <a:endParaRPr lang="en-US" b="0"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 b="0" dirty="0" smtClean="0"/>
                        <a:t>ease, ease-out, ease-in, ease-in-out, linear, cubic-bezier(x1, y1, x2, y2) (e.g. cubic-bezier(0.5, 0.2, 0.3, 1.0))</a:t>
                      </a:r>
                    </a:p>
                    <a:p>
                      <a:pPr algn="just"/>
                      <a:endParaRPr lang="en-US" b="0" dirty="0"/>
                    </a:p>
                  </a:txBody>
                  <a:tcPr/>
                </a:tc>
              </a:tr>
              <a:tr h="51392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 b="0" dirty="0" smtClean="0"/>
                        <a:t>duration &amp; delay</a:t>
                      </a:r>
                      <a:endParaRPr lang="en-US" b="0" dirty="0"/>
                    </a:p>
                  </a:txBody>
                  <a:tcPr/>
                </a:tc>
                <a:tc>
                  <a:txBody>
                    <a:bodyPr/>
                    <a:lstStyle/>
                    <a:p>
                      <a:pPr algn="just">
                        <a:spcBef>
                          <a:spcPts val="0"/>
                        </a:spcBef>
                        <a:buNone/>
                      </a:pPr>
                      <a:r>
                        <a:rPr lang="en" b="0" dirty="0" smtClean="0"/>
                        <a:t>Xs or Xms</a:t>
                      </a:r>
                      <a:endParaRPr lang="en" b="0" dirty="0"/>
                    </a:p>
                  </a:txBody>
                  <a:tcPr/>
                </a:tc>
              </a:tr>
              <a:tr h="51392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 b="0" dirty="0" smtClean="0"/>
                        <a:t>duration-count</a:t>
                      </a:r>
                      <a:endParaRPr lang="en-US" b="0" dirty="0"/>
                    </a:p>
                  </a:txBody>
                  <a:tcPr/>
                </a:tc>
                <a:tc>
                  <a:txBody>
                    <a:bodyPr/>
                    <a:lstStyle/>
                    <a:p>
                      <a:pPr algn="just"/>
                      <a:r>
                        <a:rPr lang="en-US" b="0" dirty="0" smtClean="0"/>
                        <a:t>X</a:t>
                      </a:r>
                      <a:endParaRPr lang="en-US" b="0" dirty="0"/>
                    </a:p>
                  </a:txBody>
                  <a:tcPr/>
                </a:tc>
              </a:tr>
              <a:tr h="51392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 b="0" dirty="0" smtClean="0"/>
                        <a:t>fill-mode</a:t>
                      </a:r>
                      <a:endParaRPr lang="en-US" b="0" dirty="0"/>
                    </a:p>
                  </a:txBody>
                  <a:tcPr/>
                </a:tc>
                <a:tc>
                  <a:txBody>
                    <a:bodyPr/>
                    <a:lstStyle/>
                    <a:p>
                      <a:pPr algn="just">
                        <a:spcBef>
                          <a:spcPts val="0"/>
                        </a:spcBef>
                        <a:buNone/>
                      </a:pPr>
                      <a:r>
                        <a:rPr lang="en" b="0" dirty="0" smtClean="0"/>
                        <a:t>forwards, backwards, both, none</a:t>
                      </a:r>
                      <a:endParaRPr lang="en" b="0" dirty="0"/>
                    </a:p>
                  </a:txBody>
                  <a:tcPr/>
                </a:tc>
              </a:tr>
              <a:tr h="470250">
                <a:tc>
                  <a:txBody>
                    <a:bodyPr/>
                    <a:lstStyle/>
                    <a:p>
                      <a:pPr algn="just">
                        <a:spcBef>
                          <a:spcPts val="0"/>
                        </a:spcBef>
                        <a:buNone/>
                      </a:pPr>
                      <a:r>
                        <a:rPr lang="en" b="0" dirty="0" smtClean="0"/>
                        <a:t>animation-direction</a:t>
                      </a:r>
                      <a:endParaRPr lang="en" b="0" dirty="0"/>
                    </a:p>
                  </a:txBody>
                  <a:tcPr/>
                </a:tc>
                <a:tc>
                  <a:txBody>
                    <a:bodyPr/>
                    <a:lstStyle/>
                    <a:p>
                      <a:pPr algn="just">
                        <a:spcBef>
                          <a:spcPts val="0"/>
                        </a:spcBef>
                        <a:buNone/>
                      </a:pPr>
                      <a:r>
                        <a:rPr lang="en" b="0" dirty="0" smtClean="0"/>
                        <a:t>normal, alternate</a:t>
                      </a:r>
                      <a:endParaRPr lang="en" b="0" dirty="0"/>
                    </a:p>
                  </a:txBody>
                  <a:tcPr/>
                </a:tc>
              </a:tr>
            </a:tbl>
          </a:graphicData>
        </a:graphic>
      </p:graphicFrame>
    </p:spTree>
    <p:extLst>
      <p:ext uri="{BB962C8B-B14F-4D97-AF65-F5344CB8AC3E}">
        <p14:creationId xmlns:p14="http://schemas.microsoft.com/office/powerpoint/2010/main" val="365727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10568278"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dirty="0"/>
              <a:t>Combine transitions and </a:t>
            </a:r>
            <a:r>
              <a:rPr lang="en" dirty="0" smtClean="0"/>
              <a:t>animations</a:t>
            </a:r>
          </a:p>
          <a:p>
            <a:pPr>
              <a:spcBef>
                <a:spcPts val="0"/>
              </a:spcBef>
            </a:pPr>
            <a:endParaRPr lang="en" sz="1400" dirty="0">
              <a:solidFill>
                <a:srgbClr val="0C343D"/>
              </a:solidFill>
              <a:latin typeface="Consolas"/>
              <a:ea typeface="Consolas"/>
              <a:cs typeface="Consolas"/>
              <a:sym typeface="Consolas"/>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r>
            <a:br>
              <a:rPr lang="en-US" altLang="en-US" dirty="0">
                <a:solidFill>
                  <a:srgbClr val="333333"/>
                </a:solidFill>
                <a:latin typeface="Consolas" panose="020B0609020204030204" pitchFamily="49" charset="0"/>
                <a:cs typeface="Consolas" panose="020B0609020204030204" pitchFamily="49" charset="0"/>
              </a:rPr>
            </a:br>
            <a:r>
              <a:rPr lang="en-US" altLang="en-US" dirty="0">
                <a:solidFill>
                  <a:srgbClr val="333333"/>
                </a:solidFill>
                <a:latin typeface="Consolas" panose="020B0609020204030204" pitchFamily="49" charset="0"/>
                <a:cs typeface="Consolas" panose="020B0609020204030204" pitchFamily="49" charset="0"/>
              </a:rPr>
              <a:t>@</a:t>
            </a:r>
            <a:r>
              <a:rPr lang="en-US" altLang="en-US" dirty="0" err="1">
                <a:solidFill>
                  <a:srgbClr val="859900"/>
                </a:solidFill>
                <a:latin typeface="Consolas" panose="020B0609020204030204" pitchFamily="49" charset="0"/>
                <a:cs typeface="Consolas" panose="020B0609020204030204" pitchFamily="49" charset="0"/>
              </a:rPr>
              <a:t>keyframes</a:t>
            </a:r>
            <a:r>
              <a:rPr lang="en-US" altLang="en-US" dirty="0">
                <a:solidFill>
                  <a:srgbClr val="333333"/>
                </a:solidFill>
                <a:latin typeface="Consolas" panose="020B0609020204030204" pitchFamily="49" charset="0"/>
                <a:cs typeface="Consolas" panose="020B0609020204030204" pitchFamily="49" charset="0"/>
              </a:rPr>
              <a:t> infinite-spinning {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from </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transform</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rotate(0deg)</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 </a:t>
            </a: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to </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transform</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rotate(360deg)</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 </a:t>
            </a: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endParaRPr lang="en-US" altLang="en-US" dirty="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a:solidFill>
                  <a:srgbClr val="333333"/>
                </a:solidFill>
                <a:latin typeface="Consolas" panose="020B0609020204030204" pitchFamily="49" charset="0"/>
                <a:cs typeface="Consolas" panose="020B0609020204030204" pitchFamily="49" charset="0"/>
              </a:rPr>
              <a:t>move {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animation</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move 10s steps(10) infinite alternate</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chemeClr val="tx1"/>
                </a:solidFill>
                <a:latin typeface="Consolas" panose="020B0609020204030204" pitchFamily="49" charset="0"/>
                <a:cs typeface="Consolas" panose="020B0609020204030204" pitchFamily="49" charset="0"/>
              </a:rPr>
              <a:t> </a:t>
            </a:r>
            <a:endParaRPr lang="en-US" altLang="en-US" dirty="0">
              <a:solidFill>
                <a:schemeClr val="tx1"/>
              </a:solidFill>
              <a:latin typeface="Consolas" panose="020B0609020204030204" pitchFamily="49" charset="0"/>
              <a:cs typeface="Consolas" panose="020B0609020204030204" pitchFamily="49" charset="0"/>
            </a:endParaRPr>
          </a:p>
          <a:p>
            <a:pPr>
              <a:spcBef>
                <a:spcPts val="0"/>
              </a:spcBef>
            </a:pPr>
            <a:endParaRPr lang="en" sz="1400" dirty="0">
              <a:solidFill>
                <a:srgbClr val="0C343D"/>
              </a:solidFill>
              <a:latin typeface="Consolas"/>
              <a:ea typeface="Consolas"/>
              <a:cs typeface="Consolas"/>
              <a:sym typeface="Consolas"/>
            </a:endParaRPr>
          </a:p>
          <a:p>
            <a:pPr>
              <a:spcBef>
                <a:spcPts val="0"/>
              </a:spcBef>
            </a:pPr>
            <a:endParaRPr lang="en" sz="1400" dirty="0">
              <a:solidFill>
                <a:srgbClr val="0C343D"/>
              </a:solidFill>
              <a:latin typeface="Consolas"/>
              <a:ea typeface="Consolas"/>
              <a:cs typeface="Consolas"/>
              <a:sym typeface="Consolas"/>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Animations | Transitions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p:nvPr/>
        </p:nvSpPr>
        <p:spPr>
          <a:xfrm>
            <a:off x="701245" y="5973936"/>
            <a:ext cx="732893" cy="338554"/>
          </a:xfrm>
          <a:prstGeom prst="rect">
            <a:avLst/>
          </a:prstGeom>
        </p:spPr>
        <p:txBody>
          <a:bodyPr wrap="none">
            <a:spAutoFit/>
          </a:bodyPr>
          <a:lstStyle/>
          <a:p>
            <a:r>
              <a:rPr lang="en" sz="1600" b="1" dirty="0" smtClean="0">
                <a:solidFill>
                  <a:srgbClr val="C00000"/>
                </a:solidFill>
                <a:hlinkClick r:id="rId3"/>
              </a:rPr>
              <a:t>DEMO</a:t>
            </a:r>
            <a:endParaRPr lang="en-US" sz="1600" b="1" dirty="0">
              <a:solidFill>
                <a:srgbClr val="C00000"/>
              </a:solidFill>
            </a:endParaRPr>
          </a:p>
        </p:txBody>
      </p:sp>
      <p:pic>
        <p:nvPicPr>
          <p:cNvPr id="5122" name="Picture 2" descr="http://i.imgur.com/WtqJERO.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85001" y="2162175"/>
            <a:ext cx="4368799" cy="32765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7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10568278"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Similarities</a:t>
            </a:r>
          </a:p>
          <a:p>
            <a:endParaRPr lang="en-US" dirty="0" smtClean="0"/>
          </a:p>
          <a:p>
            <a:pPr>
              <a:lnSpc>
                <a:spcPct val="50000"/>
              </a:lnSpc>
              <a:spcBef>
                <a:spcPts val="600"/>
              </a:spcBef>
            </a:pPr>
            <a:endParaRPr lang="en-US" dirty="0"/>
          </a:p>
          <a:p>
            <a:pPr>
              <a:lnSpc>
                <a:spcPct val="50000"/>
              </a:lnSpc>
              <a:spcBef>
                <a:spcPts val="600"/>
              </a:spcBef>
            </a:pPr>
            <a:r>
              <a:rPr lang="en-US" b="0" dirty="0">
                <a:solidFill>
                  <a:schemeClr val="accent5"/>
                </a:solidFill>
              </a:rPr>
              <a:t>From a distance, both animations and transitions are very similar. They both allow you to</a:t>
            </a:r>
            <a:r>
              <a:rPr lang="en-US" b="0" dirty="0" smtClean="0">
                <a:solidFill>
                  <a:schemeClr val="accent5"/>
                </a:solidFill>
              </a:rPr>
              <a:t>:</a:t>
            </a:r>
          </a:p>
          <a:p>
            <a:pPr>
              <a:lnSpc>
                <a:spcPct val="50000"/>
              </a:lnSpc>
              <a:spcBef>
                <a:spcPts val="600"/>
              </a:spcBef>
            </a:pPr>
            <a:endParaRPr lang="en-US" b="0" dirty="0" smtClean="0">
              <a:solidFill>
                <a:schemeClr val="accent5"/>
              </a:solidFill>
            </a:endParaRPr>
          </a:p>
          <a:p>
            <a:pPr>
              <a:lnSpc>
                <a:spcPct val="50000"/>
              </a:lnSpc>
              <a:spcBef>
                <a:spcPts val="600"/>
              </a:spcBef>
            </a:pPr>
            <a:endParaRPr lang="en-US" b="0" dirty="0" smtClean="0">
              <a:solidFill>
                <a:schemeClr val="accent5"/>
              </a:solidFill>
            </a:endParaRPr>
          </a:p>
          <a:p>
            <a:pPr>
              <a:lnSpc>
                <a:spcPct val="50000"/>
              </a:lnSpc>
              <a:spcBef>
                <a:spcPts val="600"/>
              </a:spcBef>
            </a:pPr>
            <a:endParaRPr lang="en-US" b="0" dirty="0">
              <a:solidFill>
                <a:schemeClr val="accent5"/>
              </a:solidFill>
            </a:endParaRPr>
          </a:p>
          <a:p>
            <a:pPr marL="285750" indent="-285750">
              <a:lnSpc>
                <a:spcPct val="50000"/>
              </a:lnSpc>
              <a:spcBef>
                <a:spcPts val="600"/>
              </a:spcBef>
              <a:buFont typeface="Arial" panose="020B0604020202020204" pitchFamily="34" charset="0"/>
              <a:buChar char="•"/>
            </a:pPr>
            <a:r>
              <a:rPr lang="en-US" b="0" dirty="0">
                <a:solidFill>
                  <a:schemeClr val="accent5"/>
                </a:solidFill>
              </a:rPr>
              <a:t>Specify which CSS properties to listen for </a:t>
            </a:r>
            <a:r>
              <a:rPr lang="en-US" dirty="0">
                <a:solidFill>
                  <a:srgbClr val="C00000"/>
                </a:solidFill>
              </a:rPr>
              <a:t>changes</a:t>
            </a:r>
            <a:r>
              <a:rPr lang="en-US" b="0" dirty="0">
                <a:solidFill>
                  <a:srgbClr val="C00000"/>
                </a:solidFill>
              </a:rPr>
              <a:t> </a:t>
            </a:r>
            <a:r>
              <a:rPr lang="en-US" b="0" dirty="0" smtClean="0">
                <a:solidFill>
                  <a:schemeClr val="accent5"/>
                </a:solidFill>
              </a:rPr>
              <a:t>on.</a:t>
            </a:r>
            <a:r>
              <a:rPr lang="en-US" b="0" dirty="0">
                <a:solidFill>
                  <a:schemeClr val="accent5"/>
                </a:solidFill>
              </a:rPr>
              <a:t/>
            </a:r>
            <a:br>
              <a:rPr lang="en-US" b="0" dirty="0">
                <a:solidFill>
                  <a:schemeClr val="accent5"/>
                </a:solidFill>
              </a:rPr>
            </a:br>
            <a:endParaRPr lang="en-US" b="0" dirty="0">
              <a:solidFill>
                <a:schemeClr val="accent5"/>
              </a:solidFill>
            </a:endParaRPr>
          </a:p>
          <a:p>
            <a:pPr marL="285750" indent="-285750">
              <a:lnSpc>
                <a:spcPct val="50000"/>
              </a:lnSpc>
              <a:spcBef>
                <a:spcPts val="600"/>
              </a:spcBef>
              <a:buFont typeface="Arial" panose="020B0604020202020204" pitchFamily="34" charset="0"/>
              <a:buChar char="•"/>
            </a:pPr>
            <a:r>
              <a:rPr lang="en-US" b="0" dirty="0">
                <a:solidFill>
                  <a:schemeClr val="accent5"/>
                </a:solidFill>
              </a:rPr>
              <a:t>Set </a:t>
            </a:r>
            <a:r>
              <a:rPr lang="en-US" dirty="0">
                <a:solidFill>
                  <a:srgbClr val="C00000"/>
                </a:solidFill>
              </a:rPr>
              <a:t>timing</a:t>
            </a:r>
            <a:r>
              <a:rPr lang="en-US" b="0" dirty="0">
                <a:solidFill>
                  <a:srgbClr val="C00000"/>
                </a:solidFill>
              </a:rPr>
              <a:t> </a:t>
            </a:r>
            <a:r>
              <a:rPr lang="en-US" b="0" dirty="0">
                <a:solidFill>
                  <a:schemeClr val="accent5"/>
                </a:solidFill>
              </a:rPr>
              <a:t>(easing) functions to alter the rate of going from a one property value to </a:t>
            </a:r>
            <a:r>
              <a:rPr lang="en-US" b="0" dirty="0" smtClean="0">
                <a:solidFill>
                  <a:schemeClr val="accent5"/>
                </a:solidFill>
              </a:rPr>
              <a:t>another.</a:t>
            </a:r>
            <a:r>
              <a:rPr lang="en-US" b="0" dirty="0">
                <a:solidFill>
                  <a:schemeClr val="accent5"/>
                </a:solidFill>
              </a:rPr>
              <a:t/>
            </a:r>
            <a:br>
              <a:rPr lang="en-US" b="0" dirty="0">
                <a:solidFill>
                  <a:schemeClr val="accent5"/>
                </a:solidFill>
              </a:rPr>
            </a:br>
            <a:endParaRPr lang="en-US" b="0" dirty="0">
              <a:solidFill>
                <a:schemeClr val="accent5"/>
              </a:solidFill>
            </a:endParaRPr>
          </a:p>
          <a:p>
            <a:pPr marL="285750" indent="-285750">
              <a:lnSpc>
                <a:spcPct val="50000"/>
              </a:lnSpc>
              <a:spcBef>
                <a:spcPts val="600"/>
              </a:spcBef>
              <a:buFont typeface="Arial" panose="020B0604020202020204" pitchFamily="34" charset="0"/>
              <a:buChar char="•"/>
            </a:pPr>
            <a:r>
              <a:rPr lang="en-US" b="0" dirty="0">
                <a:solidFill>
                  <a:schemeClr val="accent5"/>
                </a:solidFill>
              </a:rPr>
              <a:t>Specify a </a:t>
            </a:r>
            <a:r>
              <a:rPr lang="en-US" dirty="0">
                <a:solidFill>
                  <a:srgbClr val="C00000"/>
                </a:solidFill>
              </a:rPr>
              <a:t>duration</a:t>
            </a:r>
            <a:r>
              <a:rPr lang="en-US" b="0" dirty="0">
                <a:solidFill>
                  <a:srgbClr val="C00000"/>
                </a:solidFill>
              </a:rPr>
              <a:t> </a:t>
            </a:r>
            <a:r>
              <a:rPr lang="en-US" b="0" dirty="0">
                <a:solidFill>
                  <a:schemeClr val="accent5"/>
                </a:solidFill>
              </a:rPr>
              <a:t>to control how long the animation or transition will </a:t>
            </a:r>
            <a:r>
              <a:rPr lang="en-US" b="0" dirty="0" smtClean="0">
                <a:solidFill>
                  <a:schemeClr val="accent5"/>
                </a:solidFill>
              </a:rPr>
              <a:t>take.</a:t>
            </a:r>
            <a:r>
              <a:rPr lang="en-US" b="0" dirty="0">
                <a:solidFill>
                  <a:schemeClr val="accent5"/>
                </a:solidFill>
              </a:rPr>
              <a:t/>
            </a:r>
            <a:br>
              <a:rPr lang="en-US" b="0" dirty="0">
                <a:solidFill>
                  <a:schemeClr val="accent5"/>
                </a:solidFill>
              </a:rPr>
            </a:br>
            <a:endParaRPr lang="en-US" b="0" dirty="0">
              <a:solidFill>
                <a:schemeClr val="accent5"/>
              </a:solidFill>
            </a:endParaRPr>
          </a:p>
          <a:p>
            <a:pPr marL="285750" indent="-285750">
              <a:lnSpc>
                <a:spcPct val="50000"/>
              </a:lnSpc>
              <a:spcBef>
                <a:spcPts val="600"/>
              </a:spcBef>
              <a:buFont typeface="Arial" panose="020B0604020202020204" pitchFamily="34" charset="0"/>
              <a:buChar char="•"/>
            </a:pPr>
            <a:r>
              <a:rPr lang="en-US" b="0" dirty="0">
                <a:solidFill>
                  <a:schemeClr val="accent5"/>
                </a:solidFill>
              </a:rPr>
              <a:t>Programmatically listen to animation and transition-specific </a:t>
            </a:r>
            <a:r>
              <a:rPr lang="en-US" dirty="0">
                <a:solidFill>
                  <a:srgbClr val="C00000"/>
                </a:solidFill>
              </a:rPr>
              <a:t>events</a:t>
            </a:r>
            <a:r>
              <a:rPr lang="en-US" b="0" dirty="0">
                <a:solidFill>
                  <a:srgbClr val="C00000"/>
                </a:solidFill>
              </a:rPr>
              <a:t> </a:t>
            </a:r>
            <a:r>
              <a:rPr lang="en-US" b="0" dirty="0">
                <a:solidFill>
                  <a:schemeClr val="accent5"/>
                </a:solidFill>
              </a:rPr>
              <a:t>that you can then do with as you </a:t>
            </a:r>
            <a:r>
              <a:rPr lang="en-US" b="0" dirty="0" smtClean="0">
                <a:solidFill>
                  <a:schemeClr val="accent5"/>
                </a:solidFill>
              </a:rPr>
              <a:t>wish.</a:t>
            </a:r>
            <a:r>
              <a:rPr lang="en-US" b="0" dirty="0">
                <a:solidFill>
                  <a:schemeClr val="accent5"/>
                </a:solidFill>
              </a:rPr>
              <a:t/>
            </a:r>
            <a:br>
              <a:rPr lang="en-US" b="0" dirty="0">
                <a:solidFill>
                  <a:schemeClr val="accent5"/>
                </a:solidFill>
              </a:rPr>
            </a:br>
            <a:endParaRPr lang="en-US" b="0" dirty="0">
              <a:solidFill>
                <a:schemeClr val="accent5"/>
              </a:solidFill>
            </a:endParaRPr>
          </a:p>
          <a:p>
            <a:pPr marL="285750" indent="-285750">
              <a:lnSpc>
                <a:spcPct val="50000"/>
              </a:lnSpc>
              <a:spcBef>
                <a:spcPts val="600"/>
              </a:spcBef>
              <a:buFont typeface="Arial" panose="020B0604020202020204" pitchFamily="34" charset="0"/>
              <a:buChar char="•"/>
            </a:pPr>
            <a:r>
              <a:rPr lang="en-US" dirty="0">
                <a:solidFill>
                  <a:srgbClr val="C00000"/>
                </a:solidFill>
              </a:rPr>
              <a:t>Visualize</a:t>
            </a:r>
            <a:r>
              <a:rPr lang="en-US" b="0" dirty="0">
                <a:solidFill>
                  <a:srgbClr val="C00000"/>
                </a:solidFill>
              </a:rPr>
              <a:t> </a:t>
            </a:r>
            <a:r>
              <a:rPr lang="en-US" b="0" dirty="0">
                <a:solidFill>
                  <a:schemeClr val="accent5"/>
                </a:solidFill>
              </a:rPr>
              <a:t>CSS property changes</a:t>
            </a:r>
            <a:r>
              <a:rPr lang="en-US" b="0" dirty="0" smtClean="0">
                <a:solidFill>
                  <a:schemeClr val="accent5"/>
                </a:solidFill>
              </a:rPr>
              <a:t>.</a:t>
            </a:r>
          </a:p>
          <a:p>
            <a:pPr marL="285750" indent="-285750">
              <a:lnSpc>
                <a:spcPct val="50000"/>
              </a:lnSpc>
              <a:spcBef>
                <a:spcPts val="600"/>
              </a:spcBef>
              <a:buFont typeface="Arial" panose="020B0604020202020204" pitchFamily="34" charset="0"/>
              <a:buChar char="•"/>
            </a:pPr>
            <a:endParaRPr lang="en-US" b="0" dirty="0">
              <a:solidFill>
                <a:schemeClr val="accent5"/>
              </a:solidFill>
            </a:endParaRPr>
          </a:p>
          <a:p>
            <a:pPr marL="285750" indent="-285750">
              <a:lnSpc>
                <a:spcPct val="50000"/>
              </a:lnSpc>
              <a:spcBef>
                <a:spcPts val="600"/>
              </a:spcBef>
              <a:buFont typeface="Arial" panose="020B0604020202020204" pitchFamily="34" charset="0"/>
              <a:buChar char="•"/>
            </a:pPr>
            <a:endParaRPr lang="en-US" b="0" dirty="0" smtClean="0">
              <a:solidFill>
                <a:schemeClr val="accent5"/>
              </a:solidFill>
            </a:endParaRPr>
          </a:p>
          <a:p>
            <a:pPr marL="285750" indent="-285750">
              <a:lnSpc>
                <a:spcPct val="50000"/>
              </a:lnSpc>
              <a:spcBef>
                <a:spcPts val="600"/>
              </a:spcBef>
              <a:buFont typeface="Arial" panose="020B0604020202020204" pitchFamily="34" charset="0"/>
              <a:buChar char="•"/>
            </a:pPr>
            <a:endParaRPr lang="en-US" b="0" dirty="0" smtClean="0">
              <a:solidFill>
                <a:schemeClr val="accent5"/>
              </a:solidFill>
            </a:endParaRPr>
          </a:p>
          <a:p>
            <a:pPr>
              <a:lnSpc>
                <a:spcPct val="50000"/>
              </a:lnSpc>
              <a:spcBef>
                <a:spcPts val="600"/>
              </a:spcBef>
            </a:pPr>
            <a:endParaRPr lang="en-US" b="0" dirty="0">
              <a:solidFill>
                <a:schemeClr val="accent5"/>
              </a:solidFill>
            </a:endParaRPr>
          </a:p>
          <a:p>
            <a:pPr algn="just">
              <a:lnSpc>
                <a:spcPct val="50000"/>
              </a:lnSpc>
              <a:spcBef>
                <a:spcPts val="600"/>
              </a:spcBef>
            </a:pPr>
            <a:r>
              <a:rPr lang="en-US" dirty="0"/>
              <a:t>Beyond this point, though, you will see that animations and transitions diverge a bit and let their uniqueness shine through.</a:t>
            </a:r>
            <a:endParaRPr lang="en-US" dirty="0">
              <a:solidFill>
                <a:schemeClr val="accent5"/>
              </a:solidFill>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Animations | Transitions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749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10568278" cy="4383686"/>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Differences</a:t>
            </a:r>
          </a:p>
          <a:p>
            <a:pPr algn="just"/>
            <a:endParaRPr lang="en-US" dirty="0"/>
          </a:p>
          <a:p>
            <a:pPr algn="just">
              <a:lnSpc>
                <a:spcPct val="100000"/>
              </a:lnSpc>
              <a:spcBef>
                <a:spcPts val="600"/>
              </a:spcBef>
            </a:pPr>
            <a:r>
              <a:rPr lang="en-US" dirty="0">
                <a:solidFill>
                  <a:srgbClr val="399BDD"/>
                </a:solidFill>
              </a:rPr>
              <a:t>Animations</a:t>
            </a:r>
            <a:r>
              <a:rPr lang="en-US" b="0" dirty="0">
                <a:solidFill>
                  <a:srgbClr val="399BDD"/>
                </a:solidFill>
              </a:rPr>
              <a:t> </a:t>
            </a:r>
            <a:r>
              <a:rPr lang="en-US" b="0" dirty="0">
                <a:solidFill>
                  <a:schemeClr val="accent5"/>
                </a:solidFill>
              </a:rPr>
              <a:t>and </a:t>
            </a:r>
            <a:r>
              <a:rPr lang="en-US" dirty="0" smtClean="0">
                <a:solidFill>
                  <a:srgbClr val="799246"/>
                </a:solidFill>
              </a:rPr>
              <a:t>Transitions</a:t>
            </a:r>
            <a:r>
              <a:rPr lang="en-US" b="0" dirty="0" smtClean="0">
                <a:solidFill>
                  <a:srgbClr val="799246"/>
                </a:solidFill>
              </a:rPr>
              <a:t> </a:t>
            </a:r>
            <a:r>
              <a:rPr lang="en-US" b="0" dirty="0">
                <a:solidFill>
                  <a:schemeClr val="accent5"/>
                </a:solidFill>
              </a:rPr>
              <a:t>show their differences when it comes to how you trigger them to play, whether they loop easily, how complicated of a transition you can define, how formal you must be in being able to use </a:t>
            </a:r>
            <a:r>
              <a:rPr lang="en-US" b="0" dirty="0" smtClean="0">
                <a:solidFill>
                  <a:schemeClr val="accent5"/>
                </a:solidFill>
              </a:rPr>
              <a:t>them.</a:t>
            </a:r>
          </a:p>
          <a:p>
            <a:pPr algn="just">
              <a:lnSpc>
                <a:spcPct val="100000"/>
              </a:lnSpc>
              <a:spcBef>
                <a:spcPts val="600"/>
              </a:spcBef>
            </a:pPr>
            <a:endParaRPr lang="en-US" b="0" dirty="0" smtClean="0">
              <a:solidFill>
                <a:schemeClr val="accent5"/>
              </a:solidFill>
            </a:endParaRPr>
          </a:p>
          <a:p>
            <a:pPr marL="285750" indent="-285750" algn="just">
              <a:lnSpc>
                <a:spcPct val="100000"/>
              </a:lnSpc>
              <a:spcBef>
                <a:spcPts val="600"/>
              </a:spcBef>
              <a:buFont typeface="Arial" panose="020B0604020202020204" pitchFamily="34" charset="0"/>
              <a:buChar char="•"/>
            </a:pPr>
            <a:r>
              <a:rPr lang="en-US" dirty="0">
                <a:solidFill>
                  <a:srgbClr val="799246"/>
                </a:solidFill>
              </a:rPr>
              <a:t>CSS3</a:t>
            </a:r>
            <a:r>
              <a:rPr lang="en-US" b="0" dirty="0">
                <a:solidFill>
                  <a:schemeClr val="accent5"/>
                </a:solidFill>
              </a:rPr>
              <a:t> </a:t>
            </a:r>
            <a:r>
              <a:rPr lang="en-US" dirty="0">
                <a:solidFill>
                  <a:srgbClr val="799246"/>
                </a:solidFill>
              </a:rPr>
              <a:t>transition</a:t>
            </a:r>
            <a:r>
              <a:rPr lang="en-US" b="0" dirty="0">
                <a:solidFill>
                  <a:schemeClr val="accent5"/>
                </a:solidFill>
              </a:rPr>
              <a:t> is more simpler to </a:t>
            </a:r>
            <a:r>
              <a:rPr lang="en-US" b="0" dirty="0" smtClean="0">
                <a:solidFill>
                  <a:schemeClr val="accent5"/>
                </a:solidFill>
              </a:rPr>
              <a:t>use.</a:t>
            </a:r>
          </a:p>
          <a:p>
            <a:pPr marL="285750" indent="-285750" algn="just">
              <a:lnSpc>
                <a:spcPct val="100000"/>
              </a:lnSpc>
              <a:spcBef>
                <a:spcPts val="600"/>
              </a:spcBef>
              <a:buFont typeface="Arial" panose="020B0604020202020204" pitchFamily="34" charset="0"/>
              <a:buChar char="•"/>
            </a:pPr>
            <a:r>
              <a:rPr lang="en-US" dirty="0" smtClean="0">
                <a:solidFill>
                  <a:srgbClr val="399BDD"/>
                </a:solidFill>
              </a:rPr>
              <a:t>CSS3 </a:t>
            </a:r>
            <a:r>
              <a:rPr lang="en-US" dirty="0">
                <a:solidFill>
                  <a:srgbClr val="399BDD"/>
                </a:solidFill>
              </a:rPr>
              <a:t>animation </a:t>
            </a:r>
            <a:r>
              <a:rPr lang="en-US" b="0" dirty="0">
                <a:solidFill>
                  <a:schemeClr val="accent5"/>
                </a:solidFill>
              </a:rPr>
              <a:t>gives more control to the developer on how the animation is performed. You can define what the </a:t>
            </a:r>
            <a:r>
              <a:rPr lang="en-US" b="0" dirty="0" smtClean="0">
                <a:solidFill>
                  <a:schemeClr val="accent5"/>
                </a:solidFill>
              </a:rPr>
              <a:t>state. </a:t>
            </a:r>
            <a:r>
              <a:rPr lang="en-US" b="0" dirty="0">
                <a:solidFill>
                  <a:schemeClr val="accent5"/>
                </a:solidFill>
              </a:rPr>
              <a:t>should be at different stages of the animation, </a:t>
            </a:r>
            <a:r>
              <a:rPr lang="en-US" b="0" dirty="0" err="1">
                <a:solidFill>
                  <a:schemeClr val="accent5"/>
                </a:solidFill>
              </a:rPr>
              <a:t>e.g</a:t>
            </a:r>
            <a:r>
              <a:rPr lang="en-US" b="0" dirty="0">
                <a:solidFill>
                  <a:schemeClr val="accent5"/>
                </a:solidFill>
              </a:rPr>
              <a:t>, 0%, 10%, 30%, 50</a:t>
            </a:r>
            <a:r>
              <a:rPr lang="en-US" b="0" dirty="0" smtClean="0">
                <a:solidFill>
                  <a:schemeClr val="accent5"/>
                </a:solidFill>
              </a:rPr>
              <a:t>%....</a:t>
            </a:r>
            <a:endParaRPr lang="en-US" dirty="0" smtClean="0">
              <a:solidFill>
                <a:schemeClr val="accent5"/>
              </a:solidFill>
            </a:endParaRPr>
          </a:p>
          <a:p>
            <a:pPr marL="285750" indent="-285750" algn="just">
              <a:lnSpc>
                <a:spcPct val="100000"/>
              </a:lnSpc>
              <a:spcBef>
                <a:spcPts val="600"/>
              </a:spcBef>
              <a:buFont typeface="Arial" panose="020B0604020202020204" pitchFamily="34" charset="0"/>
              <a:buChar char="•"/>
            </a:pPr>
            <a:r>
              <a:rPr lang="en-US" dirty="0" smtClean="0">
                <a:solidFill>
                  <a:srgbClr val="799246"/>
                </a:solidFill>
              </a:rPr>
              <a:t>CSS3 </a:t>
            </a:r>
            <a:r>
              <a:rPr lang="en-US" dirty="0">
                <a:solidFill>
                  <a:srgbClr val="799246"/>
                </a:solidFill>
              </a:rPr>
              <a:t>transition </a:t>
            </a:r>
            <a:r>
              <a:rPr lang="en-US" b="0" dirty="0">
                <a:solidFill>
                  <a:schemeClr val="accent5"/>
                </a:solidFill>
              </a:rPr>
              <a:t>can only define the start and end state and the rest will be handled by the browser. </a:t>
            </a:r>
            <a:endParaRPr lang="en-US" b="0" dirty="0" smtClean="0">
              <a:solidFill>
                <a:schemeClr val="accent5"/>
              </a:solidFill>
            </a:endParaRPr>
          </a:p>
          <a:p>
            <a:pPr marL="285750" indent="-285750" algn="just">
              <a:lnSpc>
                <a:spcPct val="100000"/>
              </a:lnSpc>
              <a:spcBef>
                <a:spcPts val="600"/>
              </a:spcBef>
              <a:buFont typeface="Arial" panose="020B0604020202020204" pitchFamily="34" charset="0"/>
              <a:buChar char="•"/>
            </a:pPr>
            <a:r>
              <a:rPr lang="en-US" dirty="0">
                <a:solidFill>
                  <a:srgbClr val="399BDD"/>
                </a:solidFill>
              </a:rPr>
              <a:t>CSS3 animation </a:t>
            </a:r>
            <a:r>
              <a:rPr lang="en-US" b="0" dirty="0">
                <a:solidFill>
                  <a:schemeClr val="accent5"/>
                </a:solidFill>
              </a:rPr>
              <a:t>can have iteration count </a:t>
            </a:r>
            <a:r>
              <a:rPr lang="en-US" b="0" dirty="0" smtClean="0">
                <a:solidFill>
                  <a:schemeClr val="accent5"/>
                </a:solidFill>
              </a:rPr>
              <a:t> </a:t>
            </a:r>
            <a:r>
              <a:rPr lang="en-US" b="0" dirty="0">
                <a:solidFill>
                  <a:schemeClr val="accent5"/>
                </a:solidFill>
              </a:rPr>
              <a:t>which means how many times the animation will be repeated. </a:t>
            </a:r>
            <a:endParaRPr lang="en-US" b="0" dirty="0" smtClean="0">
              <a:solidFill>
                <a:schemeClr val="accent5"/>
              </a:solidFill>
            </a:endParaRPr>
          </a:p>
          <a:p>
            <a:pPr marL="285750" indent="-285750" algn="just">
              <a:lnSpc>
                <a:spcPct val="100000"/>
              </a:lnSpc>
              <a:spcBef>
                <a:spcPts val="600"/>
              </a:spcBef>
              <a:buFont typeface="Arial" panose="020B0604020202020204" pitchFamily="34" charset="0"/>
              <a:buChar char="•"/>
            </a:pPr>
            <a:r>
              <a:rPr lang="en-US" dirty="0" smtClean="0">
                <a:solidFill>
                  <a:srgbClr val="799246"/>
                </a:solidFill>
              </a:rPr>
              <a:t>CSS3 </a:t>
            </a:r>
            <a:r>
              <a:rPr lang="en-US" dirty="0">
                <a:solidFill>
                  <a:srgbClr val="799246"/>
                </a:solidFill>
              </a:rPr>
              <a:t>transition </a:t>
            </a:r>
            <a:r>
              <a:rPr lang="en-US" b="0" dirty="0">
                <a:solidFill>
                  <a:schemeClr val="accent5"/>
                </a:solidFill>
              </a:rPr>
              <a:t>will only perform the animation once. To repeat the animation with CSS3 transition, JavaScript may need to be used</a:t>
            </a:r>
            <a:r>
              <a:rPr lang="en-US" b="0" dirty="0" smtClean="0">
                <a:solidFill>
                  <a:schemeClr val="accent5"/>
                </a:solidFill>
              </a:rPr>
              <a:t>.</a:t>
            </a:r>
          </a:p>
          <a:p>
            <a:pPr marL="285750" indent="-285750" algn="just">
              <a:lnSpc>
                <a:spcPct val="100000"/>
              </a:lnSpc>
              <a:spcBef>
                <a:spcPts val="600"/>
              </a:spcBef>
              <a:buFont typeface="Arial" panose="020B0604020202020204" pitchFamily="34" charset="0"/>
              <a:buChar char="•"/>
            </a:pPr>
            <a:r>
              <a:rPr lang="en-US" b="0" dirty="0" smtClean="0">
                <a:solidFill>
                  <a:schemeClr val="accent5"/>
                </a:solidFill>
              </a:rPr>
              <a:t>After </a:t>
            </a:r>
            <a:r>
              <a:rPr lang="en-US" b="0" dirty="0">
                <a:solidFill>
                  <a:schemeClr val="accent5"/>
                </a:solidFill>
              </a:rPr>
              <a:t>each animation, the </a:t>
            </a:r>
            <a:r>
              <a:rPr lang="en-US" dirty="0">
                <a:solidFill>
                  <a:srgbClr val="399BDD"/>
                </a:solidFill>
              </a:rPr>
              <a:t>CSS3 animation </a:t>
            </a:r>
            <a:r>
              <a:rPr lang="en-US" b="0" dirty="0">
                <a:solidFill>
                  <a:schemeClr val="accent5"/>
                </a:solidFill>
              </a:rPr>
              <a:t>will move back to its original state where before the animation starts While </a:t>
            </a:r>
            <a:r>
              <a:rPr lang="en-US" b="0" dirty="0" smtClean="0">
                <a:solidFill>
                  <a:schemeClr val="accent5"/>
                </a:solidFill>
              </a:rPr>
              <a:t>CSS3 transition </a:t>
            </a:r>
            <a:r>
              <a:rPr lang="en-US" b="0" dirty="0">
                <a:solidFill>
                  <a:schemeClr val="accent5"/>
                </a:solidFill>
              </a:rPr>
              <a:t>will keep the animation state after each transition.</a:t>
            </a: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Animations | Transitions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559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10568278"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pPr>
            <a:r>
              <a:rPr lang="en" b="0" dirty="0">
                <a:solidFill>
                  <a:schemeClr val="accent5"/>
                </a:solidFill>
              </a:rPr>
              <a:t>A </a:t>
            </a:r>
            <a:r>
              <a:rPr lang="en" dirty="0">
                <a:solidFill>
                  <a:srgbClr val="C00000"/>
                </a:solidFill>
              </a:rPr>
              <a:t>media query </a:t>
            </a:r>
            <a:r>
              <a:rPr lang="en" b="0" dirty="0">
                <a:solidFill>
                  <a:schemeClr val="accent5"/>
                </a:solidFill>
              </a:rPr>
              <a:t>consists of a media type and at least one expression that limits the style sheets' scope by using media features, such as width, height, and color</a:t>
            </a:r>
            <a:r>
              <a:rPr lang="en" b="0" dirty="0" smtClean="0">
                <a:solidFill>
                  <a:schemeClr val="accent5"/>
                </a:solidFill>
              </a:rPr>
              <a:t>.</a:t>
            </a:r>
          </a:p>
          <a:p>
            <a:pPr>
              <a:spcBef>
                <a:spcPts val="0"/>
              </a:spcBef>
            </a:pPr>
            <a:endParaRPr lang="en" dirty="0" smtClean="0"/>
          </a:p>
          <a:p>
            <a:pPr>
              <a:spcBef>
                <a:spcPts val="0"/>
              </a:spcBef>
            </a:pPr>
            <a:endParaRPr lang="en" dirty="0"/>
          </a:p>
          <a:p>
            <a:pPr>
              <a:spcBef>
                <a:spcPts val="0"/>
              </a:spcBef>
            </a:pPr>
            <a:endParaRPr lang="en" dirty="0"/>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Media Queries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9" name="Picture 2" descr="Breakpoints in the responsive web desig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87086" y="3009900"/>
            <a:ext cx="9165149" cy="333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8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4243678" cy="4184630"/>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0"/>
              </a:spcBef>
            </a:pPr>
            <a:r>
              <a:rPr lang="en-US" dirty="0" smtClean="0">
                <a:solidFill>
                  <a:srgbClr val="C00000"/>
                </a:solidFill>
              </a:rPr>
              <a:t>Breakpoints</a:t>
            </a:r>
            <a:r>
              <a:rPr lang="en-US" b="0" dirty="0" smtClean="0">
                <a:solidFill>
                  <a:srgbClr val="C00000"/>
                </a:solidFill>
              </a:rPr>
              <a:t> </a:t>
            </a:r>
            <a:r>
              <a:rPr lang="en-US" b="0" dirty="0" smtClean="0">
                <a:solidFill>
                  <a:schemeClr val="accent5"/>
                </a:solidFill>
              </a:rPr>
              <a:t>allow the layout to change at predefined points, i.e. having 3 columns on a desktop, but only 1 column on a mobile device. Most </a:t>
            </a:r>
            <a:r>
              <a:rPr lang="en-US" b="0" dirty="0">
                <a:solidFill>
                  <a:schemeClr val="accent5"/>
                </a:solidFill>
              </a:rPr>
              <a:t>CSS properties can be changed from one breakpoint to another. Usually where you put one depends on the content. If a sentence breaks, you might need to add a breakpoint. But use them with caution – it can get messy quickly when it's difficult to understand what is influencing what. </a:t>
            </a:r>
            <a:endParaRPr lang="en" dirty="0">
              <a:solidFill>
                <a:schemeClr val="accent5"/>
              </a:solidFill>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Media Queries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9218" name="Picture 2" descr="http://i.imgur.com/sDWgk1j.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89575" y="2151501"/>
            <a:ext cx="5864225" cy="324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4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785522" y="1958995"/>
            <a:ext cx="10568278" cy="4184630"/>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859900"/>
                </a:solidFill>
                <a:latin typeface="Consolas" panose="020B0609020204030204" pitchFamily="49" charset="0"/>
                <a:cs typeface="Consolas" panose="020B0609020204030204" pitchFamily="49" charset="0"/>
              </a:rPr>
              <a:t>*</a:t>
            </a:r>
            <a:r>
              <a:rPr lang="en-US" altLang="en-US" dirty="0">
                <a:solidFill>
                  <a:srgbClr val="333333"/>
                </a:solidFill>
                <a:latin typeface="Consolas" panose="020B0609020204030204" pitchFamily="49" charset="0"/>
                <a:cs typeface="Consolas" panose="020B0609020204030204" pitchFamily="49" charset="0"/>
              </a:rPr>
              <a:t> Smartphones (portrait and landscape) ----------- </a:t>
            </a:r>
            <a:r>
              <a:rPr lang="en-US" altLang="en-US" dirty="0">
                <a:solidFill>
                  <a:srgbClr val="859900"/>
                </a:solidFill>
                <a:latin typeface="Consolas" panose="020B0609020204030204" pitchFamily="49" charset="0"/>
                <a:cs typeface="Consolas" panose="020B0609020204030204" pitchFamily="49" charset="0"/>
              </a:rPr>
              <a:t>*</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586E75"/>
                </a:solidFill>
                <a:latin typeface="Consolas" panose="020B0609020204030204" pitchFamily="49" charset="0"/>
                <a:cs typeface="Consolas" panose="020B0609020204030204" pitchFamily="49" charset="0"/>
              </a:rPr>
              <a:t>@</a:t>
            </a:r>
            <a:r>
              <a:rPr lang="en-US" altLang="en-US" dirty="0">
                <a:solidFill>
                  <a:srgbClr val="586E75"/>
                </a:solidFill>
                <a:latin typeface="Consolas" panose="020B0609020204030204" pitchFamily="49" charset="0"/>
                <a:cs typeface="Consolas" panose="020B0609020204030204" pitchFamily="49" charset="0"/>
              </a:rPr>
              <a:t>media only screen and (min-device-width : 320px) and (max-device-width : 480px) {</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rgbClr val="859900"/>
                </a:solidFill>
                <a:latin typeface="Consolas" panose="020B0609020204030204" pitchFamily="49" charset="0"/>
                <a:cs typeface="Consolas" panose="020B0609020204030204" pitchFamily="49" charset="0"/>
              </a:rPr>
              <a:t>*</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a:solidFill>
                  <a:srgbClr val="333333"/>
                </a:solidFill>
                <a:latin typeface="Consolas" panose="020B0609020204030204" pitchFamily="49" charset="0"/>
                <a:cs typeface="Consolas" panose="020B0609020204030204" pitchFamily="49" charset="0"/>
              </a:rPr>
              <a:t>Styles </a:t>
            </a:r>
            <a:r>
              <a:rPr lang="en-US" altLang="en-US" dirty="0">
                <a:solidFill>
                  <a:srgbClr val="859900"/>
                </a:solidFill>
                <a:latin typeface="Consolas" panose="020B0609020204030204" pitchFamily="49" charset="0"/>
                <a:cs typeface="Consolas" panose="020B0609020204030204" pitchFamily="49" charset="0"/>
              </a:rPr>
              <a:t>*</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endParaRPr lang="en-US" altLang="en-US" dirty="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rgbClr val="859900"/>
                </a:solidFill>
                <a:latin typeface="Consolas" panose="020B0609020204030204" pitchFamily="49" charset="0"/>
                <a:cs typeface="Consolas" panose="020B0609020204030204" pitchFamily="49" charset="0"/>
              </a:rPr>
              <a:t>*</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a:solidFill>
                  <a:srgbClr val="333333"/>
                </a:solidFill>
                <a:latin typeface="Consolas" panose="020B0609020204030204" pitchFamily="49" charset="0"/>
                <a:cs typeface="Consolas" panose="020B0609020204030204" pitchFamily="49" charset="0"/>
              </a:rPr>
              <a:t>Smartphones (landscape) ----------- </a:t>
            </a:r>
            <a:r>
              <a:rPr lang="en-US" altLang="en-US" dirty="0">
                <a:solidFill>
                  <a:srgbClr val="859900"/>
                </a:solidFill>
                <a:latin typeface="Consolas" panose="020B0609020204030204" pitchFamily="49" charset="0"/>
                <a:cs typeface="Consolas" panose="020B0609020204030204" pitchFamily="49" charset="0"/>
              </a:rPr>
              <a:t>*</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586E75"/>
                </a:solidFill>
                <a:latin typeface="Consolas" panose="020B0609020204030204" pitchFamily="49" charset="0"/>
                <a:cs typeface="Consolas" panose="020B0609020204030204" pitchFamily="49" charset="0"/>
              </a:rPr>
              <a:t>@</a:t>
            </a:r>
            <a:r>
              <a:rPr lang="en-US" altLang="en-US" dirty="0">
                <a:solidFill>
                  <a:srgbClr val="586E75"/>
                </a:solidFill>
                <a:latin typeface="Consolas" panose="020B0609020204030204" pitchFamily="49" charset="0"/>
                <a:cs typeface="Consolas" panose="020B0609020204030204" pitchFamily="49" charset="0"/>
              </a:rPr>
              <a:t>media only screen and (min-width : 321px) {</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rgbClr val="859900"/>
                </a:solidFill>
                <a:latin typeface="Consolas" panose="020B0609020204030204" pitchFamily="49" charset="0"/>
                <a:cs typeface="Consolas" panose="020B0609020204030204" pitchFamily="49" charset="0"/>
              </a:rPr>
              <a:t>*</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a:solidFill>
                  <a:srgbClr val="333333"/>
                </a:solidFill>
                <a:latin typeface="Consolas" panose="020B0609020204030204" pitchFamily="49" charset="0"/>
                <a:cs typeface="Consolas" panose="020B0609020204030204" pitchFamily="49" charset="0"/>
              </a:rPr>
              <a:t>Styles </a:t>
            </a:r>
            <a:r>
              <a:rPr lang="en-US" altLang="en-US" dirty="0">
                <a:solidFill>
                  <a:srgbClr val="859900"/>
                </a:solidFill>
                <a:latin typeface="Consolas" panose="020B0609020204030204" pitchFamily="49" charset="0"/>
                <a:cs typeface="Consolas" panose="020B0609020204030204" pitchFamily="49" charset="0"/>
              </a:rPr>
              <a:t>*</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 </a:t>
            </a:r>
          </a:p>
          <a:p>
            <a:pPr lvl="0" eaLnBrk="0" fontAlgn="base" hangingPunct="0">
              <a:lnSpc>
                <a:spcPct val="100000"/>
              </a:lnSpc>
              <a:spcBef>
                <a:spcPct val="0"/>
              </a:spcBef>
              <a:spcAft>
                <a:spcPct val="0"/>
              </a:spcAft>
            </a:pP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endParaRPr lang="en-US" altLang="en-US" dirty="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rgbClr val="859900"/>
                </a:solidFill>
                <a:latin typeface="Consolas" panose="020B0609020204030204" pitchFamily="49" charset="0"/>
                <a:cs typeface="Consolas" panose="020B0609020204030204" pitchFamily="49" charset="0"/>
              </a:rPr>
              <a:t>*</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a:solidFill>
                  <a:srgbClr val="333333"/>
                </a:solidFill>
                <a:latin typeface="Consolas" panose="020B0609020204030204" pitchFamily="49" charset="0"/>
                <a:cs typeface="Consolas" panose="020B0609020204030204" pitchFamily="49" charset="0"/>
              </a:rPr>
              <a:t>Smartphones (portrait) ----------- </a:t>
            </a:r>
            <a:r>
              <a:rPr lang="en-US" altLang="en-US" dirty="0">
                <a:solidFill>
                  <a:srgbClr val="859900"/>
                </a:solidFill>
                <a:latin typeface="Consolas" panose="020B0609020204030204" pitchFamily="49" charset="0"/>
                <a:cs typeface="Consolas" panose="020B0609020204030204" pitchFamily="49" charset="0"/>
              </a:rPr>
              <a:t>*</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586E75"/>
                </a:solidFill>
                <a:latin typeface="Consolas" panose="020B0609020204030204" pitchFamily="49" charset="0"/>
                <a:cs typeface="Consolas" panose="020B0609020204030204" pitchFamily="49" charset="0"/>
              </a:rPr>
              <a:t>@</a:t>
            </a:r>
            <a:r>
              <a:rPr lang="en-US" altLang="en-US" dirty="0">
                <a:solidFill>
                  <a:srgbClr val="586E75"/>
                </a:solidFill>
                <a:latin typeface="Consolas" panose="020B0609020204030204" pitchFamily="49" charset="0"/>
                <a:cs typeface="Consolas" panose="020B0609020204030204" pitchFamily="49" charset="0"/>
              </a:rPr>
              <a:t>media only screen and (max-width : 320px) {</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rgbClr val="859900"/>
                </a:solidFill>
                <a:latin typeface="Consolas" panose="020B0609020204030204" pitchFamily="49" charset="0"/>
                <a:cs typeface="Consolas" panose="020B0609020204030204" pitchFamily="49" charset="0"/>
              </a:rPr>
              <a:t>*</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a:solidFill>
                  <a:srgbClr val="333333"/>
                </a:solidFill>
                <a:latin typeface="Consolas" panose="020B0609020204030204" pitchFamily="49" charset="0"/>
                <a:cs typeface="Consolas" panose="020B0609020204030204" pitchFamily="49" charset="0"/>
              </a:rPr>
              <a:t>Styles </a:t>
            </a:r>
            <a:r>
              <a:rPr lang="en-US" altLang="en-US" dirty="0">
                <a:solidFill>
                  <a:srgbClr val="859900"/>
                </a:solidFill>
                <a:latin typeface="Consolas" panose="020B0609020204030204" pitchFamily="49" charset="0"/>
                <a:cs typeface="Consolas" panose="020B0609020204030204" pitchFamily="49" charset="0"/>
              </a:rPr>
              <a:t>*</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smtClean="0">
                <a:solidFill>
                  <a:schemeClr val="tx1"/>
                </a:solidFill>
                <a:latin typeface="Consolas" panose="020B0609020204030204" pitchFamily="49" charset="0"/>
                <a:cs typeface="Consolas" panose="020B0609020204030204" pitchFamily="49" charset="0"/>
              </a:rPr>
              <a:t> </a:t>
            </a:r>
            <a:endParaRPr lang="en-US" altLang="en-US" dirty="0">
              <a:solidFill>
                <a:schemeClr val="tx1"/>
              </a:solidFill>
              <a:latin typeface="Consolas" panose="020B0609020204030204" pitchFamily="49" charset="0"/>
              <a:cs typeface="Consolas" panose="020B0609020204030204" pitchFamily="49" charset="0"/>
            </a:endParaRPr>
          </a:p>
          <a:p>
            <a:pPr>
              <a:spcBef>
                <a:spcPts val="0"/>
              </a:spcBef>
            </a:pPr>
            <a:r>
              <a:rPr lang="en-US" dirty="0">
                <a:solidFill>
                  <a:schemeClr val="accent5"/>
                </a:solidFill>
                <a:latin typeface="Consolas" panose="020B0609020204030204" pitchFamily="49" charset="0"/>
                <a:cs typeface="Consolas" panose="020B0609020204030204" pitchFamily="49" charset="0"/>
              </a:rPr>
              <a:t> </a:t>
            </a:r>
            <a:endParaRPr lang="en" dirty="0">
              <a:solidFill>
                <a:schemeClr val="accent5"/>
              </a:solidFill>
              <a:latin typeface="Consolas" panose="020B0609020204030204" pitchFamily="49" charset="0"/>
              <a:cs typeface="Consolas" panose="020B0609020204030204" pitchFamily="49" charset="0"/>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Media Queries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727313" y="6004127"/>
            <a:ext cx="732893" cy="338554"/>
          </a:xfrm>
          <a:prstGeom prst="rect">
            <a:avLst/>
          </a:prstGeom>
        </p:spPr>
        <p:txBody>
          <a:bodyPr wrap="none">
            <a:spAutoFit/>
          </a:bodyPr>
          <a:lstStyle/>
          <a:p>
            <a:r>
              <a:rPr lang="en-US" sz="1600" b="1" dirty="0" smtClean="0">
                <a:solidFill>
                  <a:srgbClr val="C00000"/>
                </a:solidFill>
                <a:hlinkClick r:id="rId3"/>
              </a:rPr>
              <a:t>DEMO</a:t>
            </a:r>
            <a:endParaRPr lang="en-US" sz="1600" dirty="0"/>
          </a:p>
        </p:txBody>
      </p:sp>
      <p:pic>
        <p:nvPicPr>
          <p:cNvPr id="8197" name="Picture 5" descr="http://digitalagencynetwork.com/wp-content/uploads/2014/07/responsive-logo-desig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88996" y="2589274"/>
            <a:ext cx="4650504" cy="34878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81209" y="2589274"/>
            <a:ext cx="5779439"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46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smtClean="0"/>
              <a:t>QUALITY. PRODUCTIVITY. INNOVATION.</a:t>
            </a:r>
            <a:endParaRPr lang="en-GB" dirty="0"/>
          </a:p>
        </p:txBody>
      </p:sp>
      <p:sp>
        <p:nvSpPr>
          <p:cNvPr id="7" name="Title 1"/>
          <p:cNvSpPr txBox="1">
            <a:spLocks/>
          </p:cNvSpPr>
          <p:nvPr/>
        </p:nvSpPr>
        <p:spPr>
          <a:xfrm>
            <a:off x="5285127" y="1023395"/>
            <a:ext cx="1352521" cy="823480"/>
          </a:xfrm>
          <a:prstGeom prst="rect">
            <a:avLst/>
          </a:prstGeom>
        </p:spPr>
        <p:txBody>
          <a:bodyPr vert="horz" lIns="0" tIns="45720" rIns="91440" bIns="45720" rtlCol="0" anchor="t" anchorCtr="0">
            <a:normAutofit fontScale="92500"/>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pPr algn="ctr"/>
            <a:r>
              <a:rPr lang="en-US" sz="5400" dirty="0" smtClean="0">
                <a:solidFill>
                  <a:srgbClr val="AA0B19"/>
                </a:solidFill>
              </a:rPr>
              <a:t>CSS3</a:t>
            </a:r>
            <a:endParaRPr lang="en-US" sz="5400" dirty="0">
              <a:solidFill>
                <a:srgbClr val="AA0B19"/>
              </a:solidFill>
            </a:endParaRPr>
          </a:p>
        </p:txBody>
      </p:sp>
      <p:sp>
        <p:nvSpPr>
          <p:cNvPr id="9" name="Rectangle 2"/>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6" name="Picture 2" descr="The future of the web desig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155" y="2314575"/>
            <a:ext cx="12134845" cy="346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21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88" y="4061024"/>
            <a:ext cx="7985797" cy="2281657"/>
          </a:xfrm>
          <a:prstGeom prst="rect">
            <a:avLst/>
          </a:prstGeom>
        </p:spPr>
      </p:pic>
      <p:sp>
        <p:nvSpPr>
          <p:cNvPr id="15" name="Content Placeholder 3"/>
          <p:cNvSpPr txBox="1">
            <a:spLocks/>
          </p:cNvSpPr>
          <p:nvPr/>
        </p:nvSpPr>
        <p:spPr>
          <a:xfrm>
            <a:off x="785522" y="1958995"/>
            <a:ext cx="10568278"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Responsive Web Design</a:t>
            </a:r>
            <a:r>
              <a:rPr lang="en-US" dirty="0" smtClean="0"/>
              <a:t>?</a:t>
            </a:r>
          </a:p>
          <a:p>
            <a:endParaRPr lang="en-US" dirty="0">
              <a:solidFill>
                <a:schemeClr val="accent5"/>
              </a:solidFill>
            </a:endParaRPr>
          </a:p>
          <a:p>
            <a:r>
              <a:rPr lang="en-US" b="0" dirty="0">
                <a:solidFill>
                  <a:schemeClr val="accent5"/>
                </a:solidFill>
              </a:rPr>
              <a:t>Responsive web design makes your web page look good on all devices.</a:t>
            </a:r>
          </a:p>
          <a:p>
            <a:r>
              <a:rPr lang="en-US" b="0" dirty="0">
                <a:solidFill>
                  <a:schemeClr val="accent5"/>
                </a:solidFill>
              </a:rPr>
              <a:t>Responsive web design uses only HTML and CSS</a:t>
            </a:r>
            <a:r>
              <a:rPr lang="en-US" b="0" dirty="0" smtClean="0">
                <a:solidFill>
                  <a:schemeClr val="accent5"/>
                </a:solidFill>
              </a:rPr>
              <a:t>. </a:t>
            </a:r>
          </a:p>
          <a:p>
            <a:endParaRPr lang="en-US" b="0" dirty="0" smtClean="0">
              <a:solidFill>
                <a:schemeClr val="accent5"/>
              </a:solidFill>
            </a:endParaRPr>
          </a:p>
          <a:p>
            <a:r>
              <a:rPr lang="en-US" b="0" dirty="0"/>
              <a:t>It is called responsive web design when you use CSS and HTML to resize, hide, shrink, enlarge, or move the content to make it look good on any screen.</a:t>
            </a:r>
            <a:endParaRPr lang="en-US" b="0" dirty="0">
              <a:solidFill>
                <a:schemeClr val="accent5"/>
              </a:solidFill>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a:solidFill>
                  <a:srgbClr val="C00000"/>
                </a:solidFill>
              </a:rPr>
              <a:t>Responsive | Adaptive</a:t>
            </a: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737394" y="5974348"/>
            <a:ext cx="732893" cy="338554"/>
          </a:xfrm>
          <a:prstGeom prst="rect">
            <a:avLst/>
          </a:prstGeom>
        </p:spPr>
        <p:txBody>
          <a:bodyPr wrap="none">
            <a:spAutoFit/>
          </a:bodyPr>
          <a:lstStyle/>
          <a:p>
            <a:r>
              <a:rPr lang="en-US" altLang="en-US" sz="1600" b="1" dirty="0">
                <a:solidFill>
                  <a:srgbClr val="C00000"/>
                </a:solidFill>
                <a:hlinkClick r:id="rId4"/>
              </a:rPr>
              <a:t>DEMO</a:t>
            </a:r>
            <a:endParaRPr lang="en-US" b="1" dirty="0">
              <a:solidFill>
                <a:srgbClr val="C00000"/>
              </a:solidFill>
            </a:endParaRPr>
          </a:p>
        </p:txBody>
      </p:sp>
    </p:spTree>
    <p:extLst>
      <p:ext uri="{BB962C8B-B14F-4D97-AF65-F5344CB8AC3E}">
        <p14:creationId xmlns:p14="http://schemas.microsoft.com/office/powerpoint/2010/main" val="245049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849" y="2552700"/>
            <a:ext cx="8844195" cy="2528887"/>
          </a:xfrm>
          <a:prstGeom prst="rect">
            <a:avLst/>
          </a:prstGeom>
        </p:spPr>
      </p:pic>
      <p:sp>
        <p:nvSpPr>
          <p:cNvPr id="15" name="Content Placeholder 3"/>
          <p:cNvSpPr txBox="1">
            <a:spLocks/>
          </p:cNvSpPr>
          <p:nvPr/>
        </p:nvSpPr>
        <p:spPr>
          <a:xfrm>
            <a:off x="785522" y="1958995"/>
            <a:ext cx="5910553" cy="418463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00000"/>
                </a:solidFill>
              </a:rPr>
              <a:t>Responsive Grid-View</a:t>
            </a:r>
          </a:p>
          <a:p>
            <a:endParaRPr lang="en-US" dirty="0">
              <a:solidFill>
                <a:schemeClr val="accent5"/>
              </a:solidFill>
            </a:endParaRPr>
          </a:p>
          <a:p>
            <a:pPr algn="just"/>
            <a:r>
              <a:rPr lang="en-US" b="0" dirty="0">
                <a:solidFill>
                  <a:schemeClr val="accent5"/>
                </a:solidFill>
              </a:rPr>
              <a:t>Many web pages are based on a grid-view, which means that the page is divided into </a:t>
            </a:r>
            <a:r>
              <a:rPr lang="en-US" b="0" dirty="0" smtClean="0">
                <a:solidFill>
                  <a:schemeClr val="accent5"/>
                </a:solidFill>
              </a:rPr>
              <a:t>columns.</a:t>
            </a:r>
          </a:p>
          <a:p>
            <a:pPr algn="just"/>
            <a:endParaRPr lang="en-US" b="0" dirty="0">
              <a:solidFill>
                <a:schemeClr val="accent5"/>
              </a:solidFill>
            </a:endParaRPr>
          </a:p>
          <a:p>
            <a:pPr algn="just"/>
            <a:r>
              <a:rPr lang="en-US" b="0" dirty="0">
                <a:solidFill>
                  <a:schemeClr val="accent5"/>
                </a:solidFill>
              </a:rPr>
              <a:t>Using a grid-view is very helpful when designing web pages. It makes it easier to place elements on the page</a:t>
            </a:r>
            <a:r>
              <a:rPr lang="en-US" b="0" dirty="0" smtClean="0">
                <a:solidFill>
                  <a:schemeClr val="accent5"/>
                </a:solidFill>
              </a:rPr>
              <a:t>.</a:t>
            </a:r>
          </a:p>
          <a:p>
            <a:pPr algn="just"/>
            <a:endParaRPr lang="en-US" b="0" dirty="0">
              <a:solidFill>
                <a:schemeClr val="accent5"/>
              </a:solidFill>
            </a:endParaRPr>
          </a:p>
          <a:p>
            <a:pPr algn="just"/>
            <a:r>
              <a:rPr lang="en-US" b="0" dirty="0">
                <a:solidFill>
                  <a:schemeClr val="accent5"/>
                </a:solidFill>
              </a:rPr>
              <a:t>A responsive grid-view often has </a:t>
            </a:r>
            <a:r>
              <a:rPr lang="en-US" dirty="0">
                <a:solidFill>
                  <a:srgbClr val="C00000"/>
                </a:solidFill>
              </a:rPr>
              <a:t>12 columns</a:t>
            </a:r>
            <a:r>
              <a:rPr lang="en-US" b="0" dirty="0">
                <a:solidFill>
                  <a:schemeClr val="accent5"/>
                </a:solidFill>
              </a:rPr>
              <a:t>, and has a total width of 100%, and will shrink and expand as you resize the browser window.</a:t>
            </a: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a:solidFill>
                  <a:srgbClr val="C00000"/>
                </a:solidFill>
              </a:rPr>
              <a:t>Responsive | </a:t>
            </a:r>
            <a:r>
              <a:rPr lang="en-US" sz="2800" b="1" dirty="0" smtClean="0">
                <a:solidFill>
                  <a:srgbClr val="C00000"/>
                </a:solidFill>
              </a:rPr>
              <a:t>Adaptive</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29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6410326" y="2592843"/>
            <a:ext cx="4943474" cy="3749838"/>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 </a:t>
            </a:r>
            <a:r>
              <a:rPr lang="en-US" dirty="0" smtClean="0"/>
              <a:t>“Often </a:t>
            </a:r>
            <a:r>
              <a:rPr lang="en-US" dirty="0"/>
              <a:t>uses a set of predefined layouts based on screen size, along with CSS and JavaScript, to deliver a user experience tailored to the device</a:t>
            </a:r>
            <a:r>
              <a:rPr lang="en-US" dirty="0" smtClean="0"/>
              <a:t>.”</a:t>
            </a:r>
          </a:p>
          <a:p>
            <a:pPr algn="ctr"/>
            <a:endParaRPr lang="en-US" dirty="0"/>
          </a:p>
          <a:p>
            <a:pPr algn="r"/>
            <a:r>
              <a:rPr lang="en-US" dirty="0"/>
              <a:t>				</a:t>
            </a:r>
            <a:endParaRPr lang="en-US" dirty="0" smtClean="0"/>
          </a:p>
          <a:p>
            <a:pPr algn="r"/>
            <a:endParaRPr lang="en-US" dirty="0"/>
          </a:p>
          <a:p>
            <a:pPr algn="r"/>
            <a:endParaRPr lang="en-US" dirty="0" smtClean="0"/>
          </a:p>
          <a:p>
            <a:pPr algn="r"/>
            <a:endParaRPr lang="en-US" dirty="0"/>
          </a:p>
          <a:p>
            <a:pPr algn="r"/>
            <a:endParaRPr lang="en-US" dirty="0" smtClean="0"/>
          </a:p>
          <a:p>
            <a:pPr algn="r"/>
            <a:endParaRPr lang="en-US" dirty="0"/>
          </a:p>
          <a:p>
            <a:pPr algn="r"/>
            <a:r>
              <a:rPr lang="en-US" dirty="0"/>
              <a:t>		</a:t>
            </a:r>
            <a:r>
              <a:rPr lang="en-US" i="1" dirty="0"/>
              <a:t>by Sri </a:t>
            </a:r>
            <a:r>
              <a:rPr lang="en-US" i="1" dirty="0" err="1"/>
              <a:t>Ramanathan</a:t>
            </a:r>
            <a:r>
              <a:rPr lang="en-US" i="1" dirty="0"/>
              <a:t> of </a:t>
            </a:r>
            <a:r>
              <a:rPr lang="en-US" i="1" dirty="0" err="1"/>
              <a:t>Kony</a:t>
            </a:r>
            <a:endParaRPr lang="en-US" i="1" dirty="0"/>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a:solidFill>
                  <a:srgbClr val="C00000"/>
                </a:solidFill>
              </a:rPr>
              <a:t>Responsive | </a:t>
            </a:r>
            <a:r>
              <a:rPr lang="en-US" sz="2800" b="1" dirty="0" smtClean="0">
                <a:solidFill>
                  <a:srgbClr val="C00000"/>
                </a:solidFill>
              </a:rPr>
              <a:t>Adaptive</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679" y="2447925"/>
            <a:ext cx="3650311" cy="3650311"/>
          </a:xfrm>
          <a:prstGeom prst="rect">
            <a:avLst/>
          </a:prstGeom>
        </p:spPr>
      </p:pic>
      <p:sp>
        <p:nvSpPr>
          <p:cNvPr id="12" name="Content Placeholder 3"/>
          <p:cNvSpPr txBox="1">
            <a:spLocks/>
          </p:cNvSpPr>
          <p:nvPr/>
        </p:nvSpPr>
        <p:spPr>
          <a:xfrm>
            <a:off x="785522" y="1958995"/>
            <a:ext cx="4382799" cy="488930"/>
          </a:xfrm>
          <a:prstGeom prst="rect">
            <a:avLst/>
          </a:prstGeom>
        </p:spPr>
        <p:txBody>
          <a:bodyPr vert="horz" lIns="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smtClean="0">
                <a:solidFill>
                  <a:srgbClr val="C00000"/>
                </a:solidFill>
              </a:rPr>
              <a:t>Adaptive  </a:t>
            </a:r>
            <a:endParaRPr lang="en-US" sz="1600" dirty="0"/>
          </a:p>
        </p:txBody>
      </p:sp>
    </p:spTree>
    <p:extLst>
      <p:ext uri="{BB962C8B-B14F-4D97-AF65-F5344CB8AC3E}">
        <p14:creationId xmlns:p14="http://schemas.microsoft.com/office/powerpoint/2010/main" val="15423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958" y="3947338"/>
            <a:ext cx="7176781" cy="2612796"/>
          </a:xfrm>
          <a:prstGeom prst="rect">
            <a:avLst/>
          </a:prstGeom>
        </p:spPr>
      </p:pic>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a:solidFill>
                  <a:srgbClr val="C00000"/>
                </a:solidFill>
              </a:rPr>
              <a:t>Responsive | </a:t>
            </a:r>
            <a:r>
              <a:rPr lang="en-US" sz="2800" b="1" dirty="0" smtClean="0">
                <a:solidFill>
                  <a:srgbClr val="C00000"/>
                </a:solidFill>
              </a:rPr>
              <a:t>Adaptive</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Content Placeholder 3"/>
          <p:cNvSpPr>
            <a:spLocks noGrp="1"/>
          </p:cNvSpPr>
          <p:nvPr/>
        </p:nvSpPr>
        <p:spPr>
          <a:xfrm>
            <a:off x="6229351" y="1958995"/>
            <a:ext cx="5049524" cy="2446486"/>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smtClean="0"/>
              <a:t>Adaptive:</a:t>
            </a:r>
            <a:endParaRPr lang="en-US" b="0" i="1" dirty="0" smtClean="0">
              <a:solidFill>
                <a:schemeClr val="accent5"/>
              </a:solidFill>
            </a:endParaRPr>
          </a:p>
          <a:p>
            <a:pPr marL="285750" indent="-285750">
              <a:lnSpc>
                <a:spcPct val="100000"/>
              </a:lnSpc>
              <a:buFont typeface="Wingdings" panose="05000000000000000000" pitchFamily="2" charset="2"/>
              <a:buChar char="ü"/>
            </a:pPr>
            <a:r>
              <a:rPr lang="en-US" b="0" dirty="0" smtClean="0">
                <a:solidFill>
                  <a:schemeClr val="accent5"/>
                </a:solidFill>
              </a:rPr>
              <a:t>Provides an optimized website experience for each device</a:t>
            </a:r>
          </a:p>
          <a:p>
            <a:pPr marL="285750" indent="-285750">
              <a:lnSpc>
                <a:spcPct val="100000"/>
              </a:lnSpc>
              <a:buFont typeface="Wingdings" panose="05000000000000000000" pitchFamily="2" charset="2"/>
              <a:buChar char="ü"/>
            </a:pPr>
            <a:r>
              <a:rPr lang="en-US" b="0" dirty="0" smtClean="0">
                <a:solidFill>
                  <a:schemeClr val="accent5"/>
                </a:solidFill>
              </a:rPr>
              <a:t>It is expensive</a:t>
            </a:r>
          </a:p>
          <a:p>
            <a:pPr marL="285750" indent="-285750">
              <a:lnSpc>
                <a:spcPct val="100000"/>
              </a:lnSpc>
              <a:buFont typeface="Wingdings" panose="05000000000000000000" pitchFamily="2" charset="2"/>
              <a:buChar char="ü"/>
            </a:pPr>
            <a:r>
              <a:rPr lang="en-US" b="0" dirty="0" smtClean="0">
                <a:solidFill>
                  <a:schemeClr val="accent5"/>
                </a:solidFill>
              </a:rPr>
              <a:t>Load much faster because the design has the more efficient site rendering</a:t>
            </a:r>
            <a:endParaRPr lang="en-US" b="0" dirty="0">
              <a:solidFill>
                <a:schemeClr val="accent5"/>
              </a:solidFill>
            </a:endParaRPr>
          </a:p>
        </p:txBody>
      </p:sp>
      <p:sp>
        <p:nvSpPr>
          <p:cNvPr id="10" name="Content Placeholder 3"/>
          <p:cNvSpPr txBox="1">
            <a:spLocks/>
          </p:cNvSpPr>
          <p:nvPr/>
        </p:nvSpPr>
        <p:spPr>
          <a:xfrm>
            <a:off x="785522" y="1958995"/>
            <a:ext cx="4991827" cy="2551262"/>
          </a:xfrm>
          <a:prstGeom prst="rect">
            <a:avLst/>
          </a:prstGeom>
        </p:spPr>
        <p:txBody>
          <a:bodyPr vert="horz" lIns="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0"/>
              </a:spcBef>
            </a:pPr>
            <a:r>
              <a:rPr lang="en-US" sz="1600" b="1" dirty="0" smtClean="0">
                <a:solidFill>
                  <a:srgbClr val="C00000"/>
                </a:solidFill>
              </a:rPr>
              <a:t>Responsive:</a:t>
            </a:r>
          </a:p>
          <a:p>
            <a:pPr marL="285750" indent="-285750">
              <a:spcBef>
                <a:spcPts val="1000"/>
              </a:spcBef>
              <a:buFont typeface="Wingdings" panose="05000000000000000000" pitchFamily="2" charset="2"/>
              <a:buChar char="ü"/>
            </a:pPr>
            <a:r>
              <a:rPr lang="en-US" sz="1600" dirty="0" smtClean="0"/>
              <a:t>Offers a similar user experience but may take a little longer to load</a:t>
            </a:r>
          </a:p>
          <a:p>
            <a:pPr marL="285750" indent="-285750">
              <a:spcBef>
                <a:spcPts val="1000"/>
              </a:spcBef>
              <a:buFont typeface="Wingdings" panose="05000000000000000000" pitchFamily="2" charset="2"/>
              <a:buChar char="ü"/>
            </a:pPr>
            <a:r>
              <a:rPr lang="en-US" sz="1600" dirty="0" smtClean="0"/>
              <a:t>It is less expensive</a:t>
            </a:r>
          </a:p>
          <a:p>
            <a:pPr marL="285750" indent="-285750">
              <a:spcBef>
                <a:spcPts val="1000"/>
              </a:spcBef>
              <a:buFont typeface="Wingdings" panose="05000000000000000000" pitchFamily="2" charset="2"/>
              <a:buChar char="ü"/>
            </a:pPr>
            <a:r>
              <a:rPr lang="en-US" sz="1600" dirty="0" smtClean="0"/>
              <a:t>In terms of Search Engine Optimization, RWD gains as it deliver the same HTML code, no matter the device</a:t>
            </a:r>
            <a:endParaRPr lang="en-US" sz="1600" dirty="0"/>
          </a:p>
        </p:txBody>
      </p:sp>
    </p:spTree>
    <p:extLst>
      <p:ext uri="{BB962C8B-B14F-4D97-AF65-F5344CB8AC3E}">
        <p14:creationId xmlns:p14="http://schemas.microsoft.com/office/powerpoint/2010/main" val="343720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Mobile or desktop fir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42945" y="3524436"/>
            <a:ext cx="7750175" cy="281824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Mobile or Desktop first</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Content Placeholder 3"/>
          <p:cNvSpPr txBox="1">
            <a:spLocks/>
          </p:cNvSpPr>
          <p:nvPr/>
        </p:nvSpPr>
        <p:spPr>
          <a:xfrm>
            <a:off x="785522" y="1958995"/>
            <a:ext cx="10568278" cy="2551262"/>
          </a:xfrm>
          <a:prstGeom prst="rect">
            <a:avLst/>
          </a:prstGeom>
        </p:spPr>
        <p:txBody>
          <a:bodyPr vert="horz" lIns="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1000"/>
              </a:spcBef>
            </a:pPr>
            <a:endParaRPr lang="en-US" sz="1600" dirty="0" smtClean="0"/>
          </a:p>
          <a:p>
            <a:pPr algn="just">
              <a:spcBef>
                <a:spcPts val="1000"/>
              </a:spcBef>
            </a:pPr>
            <a:r>
              <a:rPr lang="en-US" sz="1600" dirty="0" smtClean="0"/>
              <a:t>Technically </a:t>
            </a:r>
            <a:r>
              <a:rPr lang="en-US" sz="1600" dirty="0"/>
              <a:t>there isn't much of a difference if a project is started from a smaller screen to a bigger (mobile first) or vice versa (desktop first). Yet it adds extra limitations and helps you make decisions if you start with mobile first. Often people start from both ends at once, so really, go and see what works better for you. </a:t>
            </a:r>
          </a:p>
        </p:txBody>
      </p:sp>
    </p:spTree>
    <p:extLst>
      <p:ext uri="{BB962C8B-B14F-4D97-AF65-F5344CB8AC3E}">
        <p14:creationId xmlns:p14="http://schemas.microsoft.com/office/powerpoint/2010/main" val="247714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Mobile or desktop fir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42945" y="3524436"/>
            <a:ext cx="7750175" cy="281824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Mobile or Desktop first</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Content Placeholder 3"/>
          <p:cNvSpPr txBox="1">
            <a:spLocks/>
          </p:cNvSpPr>
          <p:nvPr/>
        </p:nvSpPr>
        <p:spPr>
          <a:xfrm>
            <a:off x="785522" y="1958995"/>
            <a:ext cx="10568278" cy="2551262"/>
          </a:xfrm>
          <a:prstGeom prst="rect">
            <a:avLst/>
          </a:prstGeom>
        </p:spPr>
        <p:txBody>
          <a:bodyPr vert="horz" lIns="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C00000"/>
                </a:solidFill>
              </a:rPr>
              <a:t>Why Mobile First</a:t>
            </a:r>
            <a:r>
              <a:rPr lang="en-US" sz="1600" b="1" dirty="0" smtClean="0">
                <a:solidFill>
                  <a:srgbClr val="C00000"/>
                </a:solidFill>
              </a:rPr>
              <a:t>?</a:t>
            </a:r>
          </a:p>
          <a:p>
            <a:endParaRPr lang="en-US" sz="1600" b="1" dirty="0">
              <a:solidFill>
                <a:srgbClr val="C00000"/>
              </a:solidFill>
            </a:endParaRPr>
          </a:p>
          <a:p>
            <a:pPr algn="just"/>
            <a:r>
              <a:rPr lang="en-US" sz="1600" dirty="0"/>
              <a:t>T</a:t>
            </a:r>
            <a:r>
              <a:rPr lang="en-US" sz="1600" dirty="0" smtClean="0"/>
              <a:t>he </a:t>
            </a:r>
            <a:r>
              <a:rPr lang="en-US" sz="1600" dirty="0"/>
              <a:t>fact that mobile web access is popular does almost nothing to convince me that I need to pursue a strategy that actually puts mobile first. The flip side of 25% of mobile users being mobile-only is that 75% of them aren’t! Obviously, the desktop is still an important medium, not to be forgotten or pushed to the back burner quite yet. So why are we even considering taking the mobile first route?</a:t>
            </a:r>
            <a:endParaRPr lang="en-US" sz="1600" b="1" dirty="0">
              <a:solidFill>
                <a:srgbClr val="C00000"/>
              </a:solidFill>
            </a:endParaRPr>
          </a:p>
        </p:txBody>
      </p:sp>
    </p:spTree>
    <p:extLst>
      <p:ext uri="{BB962C8B-B14F-4D97-AF65-F5344CB8AC3E}">
        <p14:creationId xmlns:p14="http://schemas.microsoft.com/office/powerpoint/2010/main" val="349568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Mobile or Desktop first</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Content Placeholder 3"/>
          <p:cNvSpPr txBox="1">
            <a:spLocks/>
          </p:cNvSpPr>
          <p:nvPr/>
        </p:nvSpPr>
        <p:spPr>
          <a:xfrm>
            <a:off x="785522" y="1958995"/>
            <a:ext cx="4319878" cy="4279880"/>
          </a:xfrm>
          <a:prstGeom prst="rect">
            <a:avLst/>
          </a:prstGeom>
        </p:spPr>
        <p:txBody>
          <a:bodyPr vert="horz" lIns="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dirty="0">
                <a:solidFill>
                  <a:srgbClr val="C00000"/>
                </a:solidFill>
              </a:rPr>
              <a:t>Graceful degradation </a:t>
            </a:r>
            <a:r>
              <a:rPr lang="en-US" sz="1600" b="1" dirty="0" smtClean="0">
                <a:solidFill>
                  <a:srgbClr val="C00000"/>
                </a:solidFill>
              </a:rPr>
              <a:t>| </a:t>
            </a:r>
            <a:r>
              <a:rPr lang="en-US" sz="1600" b="1" dirty="0">
                <a:solidFill>
                  <a:srgbClr val="C00000"/>
                </a:solidFill>
              </a:rPr>
              <a:t>P</a:t>
            </a:r>
            <a:r>
              <a:rPr lang="en-US" sz="1600" b="1" dirty="0" smtClean="0">
                <a:solidFill>
                  <a:srgbClr val="C00000"/>
                </a:solidFill>
              </a:rPr>
              <a:t>rogressive </a:t>
            </a:r>
            <a:r>
              <a:rPr lang="en-US" sz="1600" b="1" dirty="0">
                <a:solidFill>
                  <a:srgbClr val="C00000"/>
                </a:solidFill>
              </a:rPr>
              <a:t>enhancement </a:t>
            </a:r>
          </a:p>
          <a:p>
            <a:pPr algn="just"/>
            <a:endParaRPr lang="en-US" sz="1600" b="1" dirty="0">
              <a:solidFill>
                <a:srgbClr val="C00000"/>
              </a:solidFill>
            </a:endParaRPr>
          </a:p>
          <a:p>
            <a:pPr algn="just"/>
            <a:r>
              <a:rPr lang="en-US" sz="1600" b="1" dirty="0"/>
              <a:t>G</a:t>
            </a:r>
            <a:r>
              <a:rPr lang="en-US" sz="1600" b="1" dirty="0" smtClean="0"/>
              <a:t>raceful </a:t>
            </a:r>
            <a:r>
              <a:rPr lang="en-US" sz="1600" b="1" dirty="0"/>
              <a:t>degradation</a:t>
            </a:r>
            <a:r>
              <a:rPr lang="en-US" sz="1600" dirty="0"/>
              <a:t> is the practice of building your web functionality so that it provides a certain level of user experience in more modern browsers, but it will also </a:t>
            </a:r>
            <a:r>
              <a:rPr lang="en-US" sz="1600" i="1" dirty="0"/>
              <a:t>degrade gracefully</a:t>
            </a:r>
            <a:r>
              <a:rPr lang="en-US" sz="1600" dirty="0"/>
              <a:t> to a lower level of user in experience in older browsers. </a:t>
            </a:r>
            <a:r>
              <a:rPr lang="en-US" sz="1600" dirty="0" smtClean="0"/>
              <a:t> </a:t>
            </a:r>
          </a:p>
          <a:p>
            <a:pPr algn="just"/>
            <a:endParaRPr lang="en-US" sz="1600" dirty="0"/>
          </a:p>
          <a:p>
            <a:pPr algn="just"/>
            <a:endParaRPr lang="en-US" sz="1600" dirty="0"/>
          </a:p>
          <a:p>
            <a:pPr algn="just"/>
            <a:r>
              <a:rPr lang="en-US" sz="1600" b="1" dirty="0">
                <a:solidFill>
                  <a:srgbClr val="C00000"/>
                </a:solidFill>
              </a:rPr>
              <a:t>Progressive</a:t>
            </a:r>
            <a:r>
              <a:rPr lang="en-US" sz="1600" b="1" dirty="0"/>
              <a:t> </a:t>
            </a:r>
            <a:r>
              <a:rPr lang="en-US" sz="1600" b="1" dirty="0">
                <a:solidFill>
                  <a:srgbClr val="C00000"/>
                </a:solidFill>
              </a:rPr>
              <a:t>enhancement</a:t>
            </a:r>
            <a:r>
              <a:rPr lang="en-US" sz="1600" dirty="0"/>
              <a:t> is similar, but it does things the other way round. You start by establishing a basic level of user experience that all browsers will be able to provide when rendering your web site, but you also build in more advanced functionality that will automatically be available to browsers that can use it.</a:t>
            </a:r>
          </a:p>
        </p:txBody>
      </p:sp>
      <p:pic>
        <p:nvPicPr>
          <p:cNvPr id="1026" name="Picture 2" descr="http://www.webdesignerhub.com/wp-content/uploads/2014/08/responsive-vs-mobile-first-webdesign-022-1024x68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290" y="2420703"/>
            <a:ext cx="4997727" cy="33609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136476" y="2015444"/>
            <a:ext cx="2248244" cy="369332"/>
          </a:xfrm>
          <a:prstGeom prst="rect">
            <a:avLst/>
          </a:prstGeom>
        </p:spPr>
        <p:txBody>
          <a:bodyPr wrap="none">
            <a:spAutoFit/>
          </a:bodyPr>
          <a:lstStyle/>
          <a:p>
            <a:r>
              <a:rPr lang="en-US" b="1" dirty="0">
                <a:solidFill>
                  <a:srgbClr val="C00000"/>
                </a:solidFill>
              </a:rPr>
              <a:t>Graceful degradation </a:t>
            </a:r>
            <a:endParaRPr lang="en-US" dirty="0"/>
          </a:p>
        </p:txBody>
      </p:sp>
      <p:sp>
        <p:nvSpPr>
          <p:cNvPr id="4" name="Rectangle 3"/>
          <p:cNvSpPr/>
          <p:nvPr/>
        </p:nvSpPr>
        <p:spPr>
          <a:xfrm>
            <a:off x="6688148" y="5950952"/>
            <a:ext cx="2696572" cy="369332"/>
          </a:xfrm>
          <a:prstGeom prst="rect">
            <a:avLst/>
          </a:prstGeom>
        </p:spPr>
        <p:txBody>
          <a:bodyPr wrap="none">
            <a:spAutoFit/>
          </a:bodyPr>
          <a:lstStyle/>
          <a:p>
            <a:pPr algn="just"/>
            <a:r>
              <a:rPr lang="en-US" b="1" dirty="0">
                <a:solidFill>
                  <a:srgbClr val="C00000"/>
                </a:solidFill>
              </a:rPr>
              <a:t>Progressive enhancement </a:t>
            </a:r>
          </a:p>
        </p:txBody>
      </p:sp>
      <p:pic>
        <p:nvPicPr>
          <p:cNvPr id="12" name="Picture 8" descr="http://cliparts.co/cliparts/6Ty/5eA/6Ty5eAkG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350247">
            <a:off x="9333127" y="5163701"/>
            <a:ext cx="1198926" cy="9739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cliparts.co/cliparts/6Ty/5eA/6Ty5eAkG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350247" flipH="1">
            <a:off x="9287977" y="2264771"/>
            <a:ext cx="1293348" cy="97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4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www.mysqlperformanceblog.com/wp-content/uploads/2014/02/percona_webinar_Q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769" y="852988"/>
            <a:ext cx="9004431" cy="59852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r>
              <a:rPr lang="en-GB" smtClean="0"/>
              <a:t>QUALITY. PRODUCTIVITY. INNOVATION.</a:t>
            </a:r>
            <a:endParaRPr lang="en-GB" dirty="0"/>
          </a:p>
        </p:txBody>
      </p:sp>
    </p:spTree>
    <p:extLst>
      <p:ext uri="{BB962C8B-B14F-4D97-AF65-F5344CB8AC3E}">
        <p14:creationId xmlns:p14="http://schemas.microsoft.com/office/powerpoint/2010/main" val="26663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smtClean="0"/>
              <a:t>QUALITY. PRODUCTIVITY. INNOVATION.</a:t>
            </a:r>
            <a:endParaRPr lang="en-GB" dirty="0"/>
          </a:p>
        </p:txBody>
      </p:sp>
      <p:sp>
        <p:nvSpPr>
          <p:cNvPr id="4" name="Content Placeholder 2"/>
          <p:cNvSpPr txBox="1">
            <a:spLocks/>
          </p:cNvSpPr>
          <p:nvPr/>
        </p:nvSpPr>
        <p:spPr>
          <a:xfrm>
            <a:off x="828673" y="1050239"/>
            <a:ext cx="4914902" cy="5995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4A4E52"/>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2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22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C00000"/>
                </a:solidFill>
              </a:rPr>
              <a:t>Alexandr Bolbocean</a:t>
            </a:r>
          </a:p>
          <a:p>
            <a:pPr lvl="1"/>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08" y="1576700"/>
            <a:ext cx="323850" cy="3238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58" y="1962937"/>
            <a:ext cx="323850" cy="323850"/>
          </a:xfrm>
          <a:prstGeom prst="rect">
            <a:avLst/>
          </a:prstGeom>
        </p:spPr>
      </p:pic>
      <p:sp>
        <p:nvSpPr>
          <p:cNvPr id="8" name="Content Placeholder 2"/>
          <p:cNvSpPr txBox="1">
            <a:spLocks/>
          </p:cNvSpPr>
          <p:nvPr/>
        </p:nvSpPr>
        <p:spPr>
          <a:xfrm>
            <a:off x="1367267" y="1532843"/>
            <a:ext cx="4749799" cy="142608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4A4E52"/>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2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22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400" dirty="0"/>
              <a:t>a</a:t>
            </a:r>
            <a:r>
              <a:rPr lang="en-US" sz="2400" dirty="0" smtClean="0"/>
              <a:t>lexandr.bolbocean@endava.com</a:t>
            </a:r>
          </a:p>
          <a:p>
            <a:pPr lvl="1"/>
            <a:r>
              <a:rPr lang="en-US" sz="2400" dirty="0" err="1" smtClean="0"/>
              <a:t>en_abolbocean</a:t>
            </a:r>
            <a:endParaRPr lang="en-US" sz="2400" dirty="0" smtClean="0"/>
          </a:p>
        </p:txBody>
      </p:sp>
      <p:sp>
        <p:nvSpPr>
          <p:cNvPr id="9" name="Content Placeholder 2"/>
          <p:cNvSpPr txBox="1">
            <a:spLocks/>
          </p:cNvSpPr>
          <p:nvPr/>
        </p:nvSpPr>
        <p:spPr>
          <a:xfrm>
            <a:off x="6282169" y="1050239"/>
            <a:ext cx="4914902" cy="5995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4A4E52"/>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2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22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C00000"/>
                </a:solidFill>
              </a:rPr>
              <a:t>Iuliana Ciobanu</a:t>
            </a:r>
          </a:p>
          <a:p>
            <a:pPr lvl="1"/>
            <a:endParaRPr lang="en-US" dirty="0" smtClean="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604" y="1576700"/>
            <a:ext cx="323850" cy="32385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654" y="1962937"/>
            <a:ext cx="323850" cy="323850"/>
          </a:xfrm>
          <a:prstGeom prst="rect">
            <a:avLst/>
          </a:prstGeom>
        </p:spPr>
      </p:pic>
      <p:sp>
        <p:nvSpPr>
          <p:cNvPr id="12" name="Content Placeholder 2"/>
          <p:cNvSpPr txBox="1">
            <a:spLocks/>
          </p:cNvSpPr>
          <p:nvPr/>
        </p:nvSpPr>
        <p:spPr>
          <a:xfrm>
            <a:off x="6820763" y="1532843"/>
            <a:ext cx="4749799" cy="142608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4A4E52"/>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2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22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400" dirty="0" smtClean="0"/>
              <a:t>iuliana.ciobanu@endava.com</a:t>
            </a:r>
          </a:p>
          <a:p>
            <a:pPr lvl="1"/>
            <a:r>
              <a:rPr lang="en-US" sz="2400" dirty="0" err="1"/>
              <a:t>e</a:t>
            </a:r>
            <a:r>
              <a:rPr lang="en-US" sz="2400" dirty="0" err="1" smtClean="0"/>
              <a:t>n_iuciobanu</a:t>
            </a:r>
            <a:endParaRPr lang="en-US" sz="2400" dirty="0" smtClean="0"/>
          </a:p>
        </p:txBody>
      </p:sp>
      <p:sp>
        <p:nvSpPr>
          <p:cNvPr id="13" name="Rectangle 3"/>
          <p:cNvSpPr>
            <a:spLocks noChangeArrowheads="1"/>
          </p:cNvSpPr>
          <p:nvPr/>
        </p:nvSpPr>
        <p:spPr bwMode="auto">
          <a:xfrm>
            <a:off x="2679134" y="2867423"/>
            <a:ext cx="8084264"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586E75"/>
                </a:solidFill>
                <a:effectLst/>
                <a:latin typeface="Consolas" panose="020B0609020204030204" pitchFamily="49" charset="0"/>
                <a:cs typeface="Consolas" panose="020B0609020204030204" pitchFamily="49" charset="0"/>
              </a:rPr>
              <a:t>&lt;!DOCTYPE html&gt;</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html</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333333"/>
                </a:solidFill>
                <a:latin typeface="Consolas" panose="020B0609020204030204" pitchFamily="49" charset="0"/>
                <a:cs typeface="Consolas" panose="020B0609020204030204" pitchFamily="49" charset="0"/>
              </a:rPr>
              <a:t> </a:t>
            </a:r>
            <a:r>
              <a:rPr lang="en-US" altLang="en-US" sz="2000" b="1" dirty="0" smtClean="0">
                <a:solidFill>
                  <a:srgbClr val="333333"/>
                </a:solidFill>
                <a:latin typeface="Consolas" panose="020B0609020204030204" pitchFamily="49" charset="0"/>
                <a:cs typeface="Consolas" panose="020B0609020204030204" pitchFamily="49" charset="0"/>
              </a:rPr>
              <a:t>    </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head</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333333"/>
                </a:solidFill>
                <a:latin typeface="Consolas" panose="020B0609020204030204" pitchFamily="49" charset="0"/>
                <a:cs typeface="Consolas" panose="020B0609020204030204" pitchFamily="49" charset="0"/>
              </a:rPr>
              <a:t> </a:t>
            </a:r>
            <a:r>
              <a:rPr lang="en-US" altLang="en-US" sz="2000" b="1" dirty="0" smtClean="0">
                <a:solidFill>
                  <a:srgbClr val="333333"/>
                </a:solidFill>
                <a:latin typeface="Consolas" panose="020B0609020204030204" pitchFamily="49" charset="0"/>
                <a:cs typeface="Consolas" panose="020B0609020204030204" pitchFamily="49" charset="0"/>
              </a:rPr>
              <a:t>         </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title</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&gt;HTML &amp; CSS&lt;/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title</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333333"/>
                </a:solidFill>
                <a:latin typeface="Consolas" panose="020B0609020204030204" pitchFamily="49" charset="0"/>
                <a:cs typeface="Consolas" panose="020B0609020204030204" pitchFamily="49" charset="0"/>
              </a:rPr>
              <a:t> </a:t>
            </a:r>
            <a:r>
              <a:rPr lang="en-US" altLang="en-US" sz="2000" b="1" dirty="0" smtClean="0">
                <a:solidFill>
                  <a:srgbClr val="333333"/>
                </a:solidFill>
                <a:latin typeface="Consolas" panose="020B0609020204030204" pitchFamily="49" charset="0"/>
                <a:cs typeface="Consolas" panose="020B0609020204030204" pitchFamily="49" charset="0"/>
              </a:rPr>
              <a:t>    </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head</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333333"/>
                </a:solidFill>
                <a:latin typeface="Consolas" panose="020B0609020204030204" pitchFamily="49" charset="0"/>
                <a:cs typeface="Consolas" panose="020B0609020204030204" pitchFamily="49" charset="0"/>
              </a:rPr>
              <a:t> </a:t>
            </a:r>
            <a:r>
              <a:rPr lang="en-US" altLang="en-US" sz="2000" b="1" dirty="0" smtClean="0">
                <a:solidFill>
                  <a:srgbClr val="333333"/>
                </a:solidFill>
                <a:latin typeface="Consolas" panose="020B0609020204030204" pitchFamily="49" charset="0"/>
                <a:cs typeface="Consolas" panose="020B0609020204030204" pitchFamily="49" charset="0"/>
              </a:rPr>
              <a:t>    </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body</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333333"/>
                </a:solidFill>
                <a:latin typeface="Consolas" panose="020B0609020204030204" pitchFamily="49" charset="0"/>
                <a:cs typeface="Consolas" panose="020B0609020204030204" pitchFamily="49" charset="0"/>
              </a:rPr>
              <a:t> </a:t>
            </a:r>
            <a:r>
              <a:rPr lang="en-US" altLang="en-US" sz="2000" b="1" dirty="0" smtClean="0">
                <a:solidFill>
                  <a:srgbClr val="333333"/>
                </a:solidFill>
                <a:latin typeface="Consolas" panose="020B0609020204030204" pitchFamily="49" charset="0"/>
                <a:cs typeface="Consolas" panose="020B0609020204030204" pitchFamily="49" charset="0"/>
              </a:rPr>
              <a:t>         </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h1</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&gt;THANK YOU FOR YOUR ATTENTION !&lt;/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h1</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lvl="0" eaLnBrk="0" fontAlgn="base" hangingPunct="0">
              <a:spcBef>
                <a:spcPct val="0"/>
              </a:spcBef>
              <a:spcAft>
                <a:spcPct val="0"/>
              </a:spcAft>
            </a:pPr>
            <a:r>
              <a:rPr lang="en-US" altLang="en-US" sz="2000" b="1" dirty="0">
                <a:solidFill>
                  <a:srgbClr val="333333"/>
                </a:solidFill>
                <a:latin typeface="Consolas" panose="020B0609020204030204" pitchFamily="49" charset="0"/>
                <a:cs typeface="Consolas" panose="020B0609020204030204" pitchFamily="49" charset="0"/>
              </a:rPr>
              <a:t> </a:t>
            </a:r>
            <a:r>
              <a:rPr lang="en-US" altLang="en-US" sz="2000" b="1" dirty="0" smtClean="0">
                <a:solidFill>
                  <a:srgbClr val="333333"/>
                </a:solidFill>
                <a:latin typeface="Consolas" panose="020B0609020204030204" pitchFamily="49" charset="0"/>
                <a:cs typeface="Consolas" panose="020B0609020204030204" pitchFamily="49" charset="0"/>
              </a:rPr>
              <a:t>         </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p</a:t>
            </a:r>
            <a:r>
              <a:rPr lang="en-US" altLang="en-US" sz="2000" b="1" dirty="0">
                <a:solidFill>
                  <a:srgbClr val="B58900"/>
                </a:solidFill>
                <a:latin typeface="Consolas" panose="020B0609020204030204" pitchFamily="49" charset="0"/>
                <a:cs typeface="Consolas" panose="020B0609020204030204" pitchFamily="49" charset="0"/>
              </a:rPr>
              <a:t> </a:t>
            </a:r>
            <a:r>
              <a:rPr lang="en-US" altLang="en-US" sz="2000" b="1" dirty="0" smtClean="0">
                <a:solidFill>
                  <a:srgbClr val="B58900"/>
                </a:solidFill>
                <a:latin typeface="Consolas" panose="020B0609020204030204" pitchFamily="49" charset="0"/>
                <a:cs typeface="Consolas" panose="020B0609020204030204" pitchFamily="49" charset="0"/>
              </a:rPr>
              <a:t>style</a:t>
            </a:r>
            <a:r>
              <a:rPr lang="en-US" altLang="en-US" sz="2000" b="1" dirty="0" smtClean="0">
                <a:solidFill>
                  <a:srgbClr val="333333"/>
                </a:solidFill>
                <a:latin typeface="Consolas" panose="020B0609020204030204" pitchFamily="49" charset="0"/>
                <a:cs typeface="Consolas" panose="020B0609020204030204" pitchFamily="49" charset="0"/>
              </a:rPr>
              <a:t>=“</a:t>
            </a:r>
            <a:r>
              <a:rPr lang="en-US" altLang="en-US" sz="2000" b="1" dirty="0" smtClean="0">
                <a:solidFill>
                  <a:srgbClr val="2AA198"/>
                </a:solidFill>
                <a:latin typeface="Consolas" panose="020B0609020204030204" pitchFamily="49" charset="0"/>
                <a:cs typeface="Consolas" panose="020B0609020204030204" pitchFamily="49" charset="0"/>
              </a:rPr>
              <a:t>color</a:t>
            </a:r>
            <a:r>
              <a:rPr lang="en-US" altLang="en-US" sz="2000" b="1" dirty="0">
                <a:solidFill>
                  <a:srgbClr val="2AA198"/>
                </a:solidFill>
                <a:latin typeface="Consolas" panose="020B0609020204030204" pitchFamily="49" charset="0"/>
                <a:cs typeface="Consolas" panose="020B0609020204030204" pitchFamily="49" charset="0"/>
              </a:rPr>
              <a:t>:</a:t>
            </a:r>
            <a:r>
              <a:rPr lang="en-US" altLang="en-US" sz="2000" b="1" dirty="0">
                <a:solidFill>
                  <a:srgbClr val="333333"/>
                </a:solidFill>
                <a:latin typeface="Consolas" panose="020B0609020204030204" pitchFamily="49" charset="0"/>
                <a:cs typeface="Consolas" panose="020B0609020204030204" pitchFamily="49" charset="0"/>
              </a:rPr>
              <a:t> </a:t>
            </a:r>
            <a:r>
              <a:rPr lang="en-US" altLang="en-US" sz="2000" b="1" dirty="0" smtClean="0">
                <a:solidFill>
                  <a:srgbClr val="B58900"/>
                </a:solidFill>
                <a:latin typeface="Consolas" panose="020B0609020204030204" pitchFamily="49" charset="0"/>
                <a:cs typeface="Consolas" panose="020B0609020204030204" pitchFamily="49" charset="0"/>
              </a:rPr>
              <a:t>red;</a:t>
            </a:r>
            <a:r>
              <a:rPr lang="en-US" altLang="en-US" sz="2000" b="1" dirty="0" smtClean="0">
                <a:solidFill>
                  <a:srgbClr val="333333"/>
                </a:solidFill>
                <a:latin typeface="Consolas" panose="020B0609020204030204" pitchFamily="49" charset="0"/>
                <a:cs typeface="Consolas" panose="020B0609020204030204" pitchFamily="49" charset="0"/>
              </a:rPr>
              <a:t>”&gt; </a:t>
            </a:r>
            <a:r>
              <a:rPr kumimoji="0" lang="en-US" altLang="en-US" sz="2000" b="1" i="0" u="none" strike="noStrike" cap="none" normalizeH="0" baseline="0" dirty="0" smtClean="0">
                <a:ln>
                  <a:noFill/>
                </a:ln>
                <a:solidFill>
                  <a:srgbClr val="C00000"/>
                </a:solidFill>
                <a:effectLst/>
                <a:latin typeface="Consolas" panose="020B0609020204030204" pitchFamily="49" charset="0"/>
                <a:cs typeface="Consolas" panose="020B0609020204030204" pitchFamily="49" charset="0"/>
              </a:rPr>
              <a:t>Have a nice day!</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p</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333333"/>
                </a:solidFill>
                <a:latin typeface="Consolas" panose="020B0609020204030204" pitchFamily="49" charset="0"/>
                <a:cs typeface="Consolas" panose="020B0609020204030204" pitchFamily="49" charset="0"/>
              </a:rPr>
              <a:t> </a:t>
            </a:r>
            <a:r>
              <a:rPr lang="en-US" altLang="en-US" sz="2000" b="1" dirty="0" smtClean="0">
                <a:solidFill>
                  <a:srgbClr val="333333"/>
                </a:solidFill>
                <a:latin typeface="Consolas" panose="020B0609020204030204" pitchFamily="49" charset="0"/>
                <a:cs typeface="Consolas" panose="020B0609020204030204" pitchFamily="49" charset="0"/>
              </a:rPr>
              <a:t>    </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body</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2000" b="1" i="0" u="none" strike="noStrike" cap="none" normalizeH="0" baseline="0" dirty="0" smtClean="0">
                <a:ln>
                  <a:noFill/>
                </a:ln>
                <a:solidFill>
                  <a:srgbClr val="268BD2"/>
                </a:solidFill>
                <a:effectLst/>
                <a:latin typeface="Consolas" panose="020B0609020204030204" pitchFamily="49" charset="0"/>
                <a:cs typeface="Consolas" panose="020B0609020204030204" pitchFamily="49" charset="0"/>
              </a:rPr>
              <a:t>html</a:t>
            </a:r>
            <a:r>
              <a:rPr kumimoji="0" lang="en-US" altLang="en-US" sz="2000" b="1"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a:t>
            </a:r>
            <a:r>
              <a:rPr kumimoji="0" lang="en-US" altLang="en-US" sz="2000" b="1"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419292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7" name="Content Placeholder 3"/>
          <p:cNvSpPr txBox="1">
            <a:spLocks/>
          </p:cNvSpPr>
          <p:nvPr/>
        </p:nvSpPr>
        <p:spPr>
          <a:xfrm>
            <a:off x="785522" y="2021817"/>
            <a:ext cx="10282528" cy="2197268"/>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What’s different from the previous version</a:t>
            </a:r>
            <a:r>
              <a:rPr lang="en-US" dirty="0" smtClean="0"/>
              <a:t>?</a:t>
            </a:r>
          </a:p>
          <a:p>
            <a:endParaRPr lang="en-US" b="0" dirty="0">
              <a:solidFill>
                <a:schemeClr val="tx1"/>
              </a:solidFill>
            </a:endParaRPr>
          </a:p>
          <a:p>
            <a:pPr algn="just"/>
            <a:r>
              <a:rPr lang="en-US" b="0" dirty="0">
                <a:solidFill>
                  <a:schemeClr val="tx1"/>
                </a:solidFill>
              </a:rPr>
              <a:t>Each module either describes the newer capabilities or changes to the previous specification. One key point here is that backwards compatibility is preserved.</a:t>
            </a:r>
          </a:p>
          <a:p>
            <a:r>
              <a:rPr lang="en-US" b="0" dirty="0">
                <a:solidFill>
                  <a:schemeClr val="tx1"/>
                </a:solidFill>
              </a:rPr>
              <a:t>As a result of breaking down the specification into smaller pieces, each module is in a distinct state of readiness.</a:t>
            </a:r>
          </a:p>
          <a:p>
            <a:r>
              <a:rPr lang="en-US" b="0" dirty="0">
                <a:solidFill>
                  <a:schemeClr val="tx1"/>
                </a:solidFill>
              </a:rPr>
              <a:t>There are over 50 CSS modules that are in various states of readiness</a:t>
            </a:r>
            <a:r>
              <a:rPr lang="en-US" b="0" dirty="0" smtClean="0">
                <a:solidFill>
                  <a:schemeClr val="tx1"/>
                </a:solidFill>
              </a:rPr>
              <a:t>.</a:t>
            </a:r>
          </a:p>
          <a:p>
            <a:endParaRPr lang="en-US" b="0" dirty="0">
              <a:solidFill>
                <a:schemeClr val="tx1"/>
              </a:solidFill>
            </a:endParaRPr>
          </a:p>
          <a:p>
            <a:endParaRPr lang="en-US" b="0" dirty="0">
              <a:solidFill>
                <a:schemeClr val="tx1"/>
              </a:solidFill>
            </a:endParaRPr>
          </a:p>
          <a:p>
            <a:endParaRPr lang="en-US" sz="1800" b="0" dirty="0"/>
          </a:p>
          <a:p>
            <a:pPr lvl="1"/>
            <a:endParaRPr lang="en-GB" dirty="0" smtClean="0"/>
          </a:p>
          <a:p>
            <a:pPr lvl="1"/>
            <a:endParaRPr lang="en-GB" b="1" dirty="0"/>
          </a:p>
        </p:txBody>
      </p:sp>
      <p:sp>
        <p:nvSpPr>
          <p:cNvPr id="10" name="Rectangle 9"/>
          <p:cNvSpPr/>
          <p:nvPr/>
        </p:nvSpPr>
        <p:spPr>
          <a:xfrm>
            <a:off x="701245" y="863353"/>
            <a:ext cx="5076104" cy="523220"/>
          </a:xfrm>
          <a:prstGeom prst="rect">
            <a:avLst/>
          </a:prstGeom>
        </p:spPr>
        <p:txBody>
          <a:bodyPr wrap="square">
            <a:spAutoFit/>
          </a:bodyPr>
          <a:lstStyle/>
          <a:p>
            <a:r>
              <a:rPr lang="en-GB" sz="2800" b="1" dirty="0" smtClean="0">
                <a:solidFill>
                  <a:srgbClr val="AA0B19"/>
                </a:solidFill>
              </a:rPr>
              <a:t>What’s new</a:t>
            </a:r>
            <a:endParaRPr lang="en-US" sz="2800" b="1" dirty="0">
              <a:solidFill>
                <a:srgbClr val="AA0B19"/>
              </a:solidFill>
            </a:endParaRPr>
          </a:p>
        </p:txBody>
      </p:sp>
      <p:sp>
        <p:nvSpPr>
          <p:cNvPr id="11" name="Title 4"/>
          <p:cNvSpPr txBox="1">
            <a:spLocks/>
          </p:cNvSpPr>
          <p:nvPr/>
        </p:nvSpPr>
        <p:spPr>
          <a:xfrm>
            <a:off x="785522" y="290931"/>
            <a:ext cx="5898017"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4" name="Rectangle 3"/>
          <p:cNvSpPr/>
          <p:nvPr/>
        </p:nvSpPr>
        <p:spPr>
          <a:xfrm>
            <a:off x="701244" y="4917542"/>
            <a:ext cx="10695196" cy="830997"/>
          </a:xfrm>
          <a:prstGeom prst="rect">
            <a:avLst/>
          </a:prstGeom>
        </p:spPr>
        <p:txBody>
          <a:bodyPr wrap="square">
            <a:spAutoFit/>
          </a:bodyPr>
          <a:lstStyle/>
          <a:p>
            <a:r>
              <a:rPr lang="en-US" sz="1600" b="1" dirty="0" smtClean="0">
                <a:solidFill>
                  <a:srgbClr val="AA0B19"/>
                </a:solidFill>
              </a:rPr>
              <a:t>NEWS</a:t>
            </a:r>
            <a:r>
              <a:rPr lang="en-US" sz="1600" b="1" dirty="0" smtClean="0"/>
              <a:t>: Borders, Backgrounds, Color, Text effects, User-interface, Selectors, Basic </a:t>
            </a:r>
            <a:r>
              <a:rPr lang="en-US" sz="1600" b="1" dirty="0"/>
              <a:t>box </a:t>
            </a:r>
            <a:r>
              <a:rPr lang="en-US" sz="1600" b="1" dirty="0" smtClean="0"/>
              <a:t>model, Generated Content, CSS3 </a:t>
            </a:r>
            <a:r>
              <a:rPr lang="en-US" sz="1600" b="1" dirty="0"/>
              <a:t>Transitions</a:t>
            </a:r>
          </a:p>
          <a:p>
            <a:r>
              <a:rPr lang="en-US" sz="1600" b="1" dirty="0" smtClean="0"/>
              <a:t>Media queries, Multi-column layout, Web fonts …</a:t>
            </a:r>
            <a:endParaRPr lang="en-US" sz="1600" b="1" dirty="0"/>
          </a:p>
        </p:txBody>
      </p:sp>
    </p:spTree>
    <p:extLst>
      <p:ext uri="{BB962C8B-B14F-4D97-AF65-F5344CB8AC3E}">
        <p14:creationId xmlns:p14="http://schemas.microsoft.com/office/powerpoint/2010/main" val="376007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0" name="Rectangle 9"/>
          <p:cNvSpPr/>
          <p:nvPr/>
        </p:nvSpPr>
        <p:spPr>
          <a:xfrm>
            <a:off x="701245" y="863353"/>
            <a:ext cx="5076104" cy="523220"/>
          </a:xfrm>
          <a:prstGeom prst="rect">
            <a:avLst/>
          </a:prstGeom>
        </p:spPr>
        <p:txBody>
          <a:bodyPr wrap="square">
            <a:spAutoFit/>
          </a:bodyPr>
          <a:lstStyle/>
          <a:p>
            <a:r>
              <a:rPr lang="en-US" sz="2800" b="1" dirty="0" smtClean="0">
                <a:solidFill>
                  <a:srgbClr val="AA0B19"/>
                </a:solidFill>
              </a:rPr>
              <a:t>Browser support</a:t>
            </a:r>
            <a:endParaRPr lang="en-US" sz="2800" b="1" dirty="0">
              <a:solidFill>
                <a:srgbClr val="AA0B19"/>
              </a:solidFill>
            </a:endParaRPr>
          </a:p>
        </p:txBody>
      </p:sp>
      <p:sp>
        <p:nvSpPr>
          <p:cNvPr id="11" name="Title 4"/>
          <p:cNvSpPr txBox="1">
            <a:spLocks/>
          </p:cNvSpPr>
          <p:nvPr/>
        </p:nvSpPr>
        <p:spPr>
          <a:xfrm>
            <a:off x="785522" y="290931"/>
            <a:ext cx="5898017"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 name="Rectangle 1"/>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2" name="Picture 4" descr="http://i.stack.imgur.com/QWEZ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222" y="1857395"/>
            <a:ext cx="8180678" cy="381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75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red-team-design.com/wp-content/uploads/2012/02/css3-ordered-list-round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100" y="2959466"/>
            <a:ext cx="4660770" cy="155359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3"/>
          <p:cNvSpPr txBox="1">
            <a:spLocks/>
          </p:cNvSpPr>
          <p:nvPr/>
        </p:nvSpPr>
        <p:spPr>
          <a:xfrm>
            <a:off x="810305" y="1951153"/>
            <a:ext cx="6212795" cy="4391527"/>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just">
              <a:lnSpc>
                <a:spcPct val="150000"/>
              </a:lnSpc>
              <a:buFont typeface="Arial" panose="020B0604020202020204" pitchFamily="34" charset="0"/>
              <a:buChar char="•"/>
            </a:pPr>
            <a:r>
              <a:rPr lang="en-US" b="0" dirty="0">
                <a:solidFill>
                  <a:srgbClr val="4A4E52"/>
                </a:solidFill>
              </a:rPr>
              <a:t>match elements based on criteria other than tags, IDs or classes</a:t>
            </a:r>
          </a:p>
          <a:p>
            <a:pPr marL="171450" indent="-171450" algn="just">
              <a:lnSpc>
                <a:spcPct val="150000"/>
              </a:lnSpc>
              <a:buFont typeface="Arial" panose="020B0604020202020204" pitchFamily="34" charset="0"/>
              <a:buChar char="•"/>
            </a:pPr>
            <a:r>
              <a:rPr lang="en-US" b="0" dirty="0">
                <a:solidFill>
                  <a:srgbClr val="4A4E52"/>
                </a:solidFill>
              </a:rPr>
              <a:t> selectors look like </a:t>
            </a:r>
            <a:r>
              <a:rPr lang="en-US" i="1" dirty="0">
                <a:solidFill>
                  <a:srgbClr val="4A4E52"/>
                </a:solidFill>
              </a:rPr>
              <a:t>:</a:t>
            </a:r>
            <a:r>
              <a:rPr lang="en-US" i="1" dirty="0" err="1">
                <a:solidFill>
                  <a:srgbClr val="4A4E52"/>
                </a:solidFill>
              </a:rPr>
              <a:t>selector_name</a:t>
            </a:r>
            <a:r>
              <a:rPr lang="en-US" dirty="0">
                <a:solidFill>
                  <a:srgbClr val="4A4E52"/>
                </a:solidFill>
              </a:rPr>
              <a:t> </a:t>
            </a:r>
            <a:r>
              <a:rPr lang="en-US" b="0" dirty="0">
                <a:solidFill>
                  <a:srgbClr val="4A4E52"/>
                </a:solidFill>
              </a:rPr>
              <a:t>and there are several types</a:t>
            </a:r>
            <a:r>
              <a:rPr lang="en-US" b="0" dirty="0" smtClean="0">
                <a:solidFill>
                  <a:srgbClr val="4A4E52"/>
                </a:solidFill>
              </a:rPr>
              <a:t>:</a:t>
            </a:r>
          </a:p>
          <a:p>
            <a:pPr lvl="0" algn="just" eaLnBrk="0" fontAlgn="base" hangingPunct="0">
              <a:lnSpc>
                <a:spcPct val="100000"/>
              </a:lnSpc>
              <a:spcBef>
                <a:spcPct val="0"/>
              </a:spcBef>
              <a:spcAft>
                <a:spcPct val="0"/>
              </a:spcAft>
            </a:pPr>
            <a:r>
              <a:rPr lang="en-US" altLang="en-US" b="0" dirty="0">
                <a:solidFill>
                  <a:srgbClr val="369BC8"/>
                </a:solidFill>
              </a:rPr>
              <a:t/>
            </a:r>
            <a:br>
              <a:rPr lang="en-US" altLang="en-US" b="0" dirty="0">
                <a:solidFill>
                  <a:srgbClr val="369BC8"/>
                </a:solidFill>
              </a:rPr>
            </a:br>
            <a:r>
              <a:rPr lang="en-US" altLang="en-US" dirty="0" smtClean="0">
                <a:solidFill>
                  <a:srgbClr val="C00000"/>
                </a:solidFill>
              </a:rPr>
              <a:t>:nth-child(N</a:t>
            </a:r>
            <a:r>
              <a:rPr lang="en-US" altLang="en-US" dirty="0" smtClean="0">
                <a:solidFill>
                  <a:srgbClr val="C00000"/>
                </a:solidFill>
                <a:hlinkClick r:id="rId4"/>
              </a:rPr>
              <a:t>)</a:t>
            </a:r>
            <a:r>
              <a:rPr lang="en-US" altLang="en-US" dirty="0" smtClean="0">
                <a:solidFill>
                  <a:srgbClr val="C00000"/>
                </a:solidFill>
              </a:rPr>
              <a:t> - </a:t>
            </a:r>
            <a:r>
              <a:rPr lang="en-US" altLang="en-US" b="0" dirty="0" smtClean="0">
                <a:solidFill>
                  <a:srgbClr val="4A4A4A"/>
                </a:solidFill>
              </a:rPr>
              <a:t>matches </a:t>
            </a:r>
            <a:r>
              <a:rPr lang="en-US" altLang="en-US" b="0" dirty="0">
                <a:solidFill>
                  <a:srgbClr val="4A4A4A"/>
                </a:solidFill>
              </a:rPr>
              <a:t>elements on the basis of their positions within a parent element’s list of child </a:t>
            </a:r>
            <a:r>
              <a:rPr lang="en-US" altLang="en-US" b="0" dirty="0" smtClean="0">
                <a:solidFill>
                  <a:srgbClr val="4A4A4A"/>
                </a:solidFill>
              </a:rPr>
              <a:t>elements</a:t>
            </a:r>
          </a:p>
          <a:p>
            <a:pPr lvl="0" algn="just" eaLnBrk="0" fontAlgn="base" hangingPunct="0">
              <a:lnSpc>
                <a:spcPct val="100000"/>
              </a:lnSpc>
              <a:spcBef>
                <a:spcPct val="0"/>
              </a:spcBef>
              <a:spcAft>
                <a:spcPct val="0"/>
              </a:spcAft>
            </a:pPr>
            <a:endParaRPr lang="en-US" altLang="en-US" b="0" dirty="0">
              <a:solidFill>
                <a:srgbClr val="4A4A4A"/>
              </a:solidFill>
            </a:endParaRPr>
          </a:p>
          <a:p>
            <a:pPr lvl="0" algn="just" eaLnBrk="0" fontAlgn="base" hangingPunct="0">
              <a:lnSpc>
                <a:spcPct val="100000"/>
              </a:lnSpc>
              <a:spcBef>
                <a:spcPct val="0"/>
              </a:spcBef>
              <a:spcAft>
                <a:spcPct val="0"/>
              </a:spcAft>
            </a:pPr>
            <a:r>
              <a:rPr lang="en-US" altLang="en-US" dirty="0" smtClean="0">
                <a:solidFill>
                  <a:srgbClr val="C00000"/>
                </a:solidFill>
              </a:rPr>
              <a:t>:nth-last-child(N</a:t>
            </a:r>
            <a:r>
              <a:rPr lang="en-US" altLang="en-US" dirty="0" smtClean="0">
                <a:solidFill>
                  <a:srgbClr val="C00000"/>
                </a:solidFill>
                <a:hlinkClick r:id="rId5"/>
              </a:rPr>
              <a:t>)</a:t>
            </a:r>
            <a:r>
              <a:rPr lang="en-US" altLang="en-US" dirty="0" smtClean="0">
                <a:solidFill>
                  <a:srgbClr val="C00000"/>
                </a:solidFill>
              </a:rPr>
              <a:t> - </a:t>
            </a:r>
            <a:r>
              <a:rPr lang="en-US" altLang="en-US" b="0" dirty="0" smtClean="0">
                <a:solidFill>
                  <a:srgbClr val="4A4A4A"/>
                </a:solidFill>
              </a:rPr>
              <a:t>matches </a:t>
            </a:r>
            <a:r>
              <a:rPr lang="en-US" altLang="en-US" b="0" dirty="0">
                <a:solidFill>
                  <a:srgbClr val="4A4A4A"/>
                </a:solidFill>
              </a:rPr>
              <a:t>elements on the basis of their positions within a parent element’s list of child </a:t>
            </a:r>
            <a:r>
              <a:rPr lang="en-US" altLang="en-US" b="0" dirty="0" smtClean="0">
                <a:solidFill>
                  <a:srgbClr val="4A4A4A"/>
                </a:solidFill>
              </a:rPr>
              <a:t>elements</a:t>
            </a:r>
          </a:p>
          <a:p>
            <a:pPr lvl="0" algn="just" eaLnBrk="0" fontAlgn="base" hangingPunct="0">
              <a:lnSpc>
                <a:spcPct val="100000"/>
              </a:lnSpc>
              <a:spcBef>
                <a:spcPct val="0"/>
              </a:spcBef>
              <a:spcAft>
                <a:spcPct val="0"/>
              </a:spcAft>
            </a:pPr>
            <a:endParaRPr lang="en-US" altLang="en-US" b="0" dirty="0">
              <a:solidFill>
                <a:srgbClr val="4A4A4A"/>
              </a:solidFill>
            </a:endParaRPr>
          </a:p>
          <a:p>
            <a:pPr lvl="0" algn="just" eaLnBrk="0" fontAlgn="base" hangingPunct="0">
              <a:lnSpc>
                <a:spcPct val="100000"/>
              </a:lnSpc>
              <a:spcBef>
                <a:spcPct val="0"/>
              </a:spcBef>
              <a:spcAft>
                <a:spcPct val="0"/>
              </a:spcAft>
            </a:pPr>
            <a:r>
              <a:rPr lang="en-US" altLang="en-US" dirty="0" smtClean="0">
                <a:solidFill>
                  <a:srgbClr val="C00000"/>
                </a:solidFill>
              </a:rPr>
              <a:t>:nth-of-type(N</a:t>
            </a:r>
            <a:r>
              <a:rPr lang="en-US" altLang="en-US" dirty="0" smtClean="0">
                <a:solidFill>
                  <a:srgbClr val="C00000"/>
                </a:solidFill>
                <a:hlinkClick r:id="rId6"/>
              </a:rPr>
              <a:t>)</a:t>
            </a:r>
            <a:r>
              <a:rPr lang="en-US" altLang="en-US" dirty="0" smtClean="0">
                <a:solidFill>
                  <a:srgbClr val="C00000"/>
                </a:solidFill>
              </a:rPr>
              <a:t> - </a:t>
            </a:r>
            <a:r>
              <a:rPr lang="en-US" altLang="en-US" b="0" dirty="0" smtClean="0">
                <a:solidFill>
                  <a:srgbClr val="4A4A4A"/>
                </a:solidFill>
              </a:rPr>
              <a:t>matches </a:t>
            </a:r>
            <a:r>
              <a:rPr lang="en-US" altLang="en-US" b="0" dirty="0">
                <a:solidFill>
                  <a:srgbClr val="4A4A4A"/>
                </a:solidFill>
              </a:rPr>
              <a:t>elements on the basis of their positions within a parent element’s list of child elements of the same </a:t>
            </a:r>
            <a:r>
              <a:rPr lang="en-US" altLang="en-US" b="0" dirty="0" smtClean="0">
                <a:solidFill>
                  <a:srgbClr val="4A4A4A"/>
                </a:solidFill>
              </a:rPr>
              <a:t>type</a:t>
            </a:r>
          </a:p>
          <a:p>
            <a:pPr lvl="0" algn="just" eaLnBrk="0" fontAlgn="base" hangingPunct="0">
              <a:lnSpc>
                <a:spcPct val="100000"/>
              </a:lnSpc>
              <a:spcBef>
                <a:spcPct val="0"/>
              </a:spcBef>
              <a:spcAft>
                <a:spcPct val="0"/>
              </a:spcAft>
            </a:pPr>
            <a:endParaRPr lang="en-US" altLang="en-US" b="0" dirty="0">
              <a:solidFill>
                <a:srgbClr val="4A4A4A"/>
              </a:solidFill>
            </a:endParaRPr>
          </a:p>
          <a:p>
            <a:pPr lvl="0" algn="just" eaLnBrk="0" fontAlgn="base" hangingPunct="0">
              <a:lnSpc>
                <a:spcPct val="100000"/>
              </a:lnSpc>
              <a:spcBef>
                <a:spcPct val="0"/>
              </a:spcBef>
              <a:spcAft>
                <a:spcPct val="0"/>
              </a:spcAft>
            </a:pPr>
            <a:r>
              <a:rPr lang="en-US" altLang="en-US" dirty="0" smtClean="0">
                <a:solidFill>
                  <a:srgbClr val="C00000"/>
                </a:solidFill>
              </a:rPr>
              <a:t>:nth-last-of-type(N</a:t>
            </a:r>
            <a:r>
              <a:rPr lang="en-US" altLang="en-US" dirty="0" smtClean="0">
                <a:solidFill>
                  <a:srgbClr val="C00000"/>
                </a:solidFill>
                <a:hlinkClick r:id="rId7"/>
              </a:rPr>
              <a:t>)</a:t>
            </a:r>
            <a:r>
              <a:rPr lang="en-US" altLang="en-US" dirty="0" smtClean="0">
                <a:solidFill>
                  <a:srgbClr val="C00000"/>
                </a:solidFill>
              </a:rPr>
              <a:t> - </a:t>
            </a:r>
            <a:r>
              <a:rPr lang="en-US" altLang="en-US" b="0" dirty="0" smtClean="0">
                <a:solidFill>
                  <a:srgbClr val="4A4A4A"/>
                </a:solidFill>
              </a:rPr>
              <a:t>matches </a:t>
            </a:r>
            <a:r>
              <a:rPr lang="en-US" altLang="en-US" b="0" dirty="0">
                <a:solidFill>
                  <a:srgbClr val="4A4A4A"/>
                </a:solidFill>
              </a:rPr>
              <a:t>elements on the basis of their positions within a parent element’s list of child elements of the same type</a:t>
            </a:r>
            <a:r>
              <a:rPr lang="en-US" altLang="en-US" b="0" dirty="0">
                <a:solidFill>
                  <a:schemeClr val="tx1"/>
                </a:solidFill>
              </a:rPr>
              <a:t> </a:t>
            </a:r>
          </a:p>
          <a:p>
            <a:pPr marL="939800" lvl="2" indent="0" algn="just">
              <a:lnSpc>
                <a:spcPct val="150000"/>
              </a:lnSpc>
              <a:buNone/>
            </a:pPr>
            <a:endParaRPr lang="en-US" sz="1600" b="1" dirty="0">
              <a:solidFill>
                <a:srgbClr val="C00000"/>
              </a:solidFill>
            </a:endParaRPr>
          </a:p>
          <a:p>
            <a:pPr lvl="1" algn="just"/>
            <a:endParaRPr lang="en-GB" dirty="0">
              <a:solidFill>
                <a:srgbClr val="00B0F0"/>
              </a:solidFill>
            </a:endParaRPr>
          </a:p>
          <a:p>
            <a:pPr lvl="1" algn="just"/>
            <a:endParaRPr lang="en-GB" dirty="0">
              <a:solidFill>
                <a:srgbClr val="00B0F0"/>
              </a:solidFill>
            </a:endParaRPr>
          </a:p>
          <a:p>
            <a:pPr lvl="1" algn="just"/>
            <a:endParaRPr lang="en-GB" dirty="0">
              <a:solidFill>
                <a:schemeClr val="bg1">
                  <a:lumMod val="50000"/>
                </a:schemeClr>
              </a:solidFill>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Pseudo classes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138499"/>
            <a:ext cx="8015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10553581" y="5973348"/>
            <a:ext cx="732893" cy="338554"/>
          </a:xfrm>
          <a:prstGeom prst="rect">
            <a:avLst/>
          </a:prstGeom>
        </p:spPr>
        <p:txBody>
          <a:bodyPr wrap="none">
            <a:spAutoFit/>
          </a:bodyPr>
          <a:lstStyle/>
          <a:p>
            <a:r>
              <a:rPr lang="en-US" sz="1600" b="1" dirty="0">
                <a:solidFill>
                  <a:srgbClr val="C00000"/>
                </a:solidFill>
                <a:hlinkClick r:id="rId8"/>
              </a:rPr>
              <a:t>DEMO</a:t>
            </a:r>
            <a:endParaRPr lang="en-US" dirty="0"/>
          </a:p>
        </p:txBody>
      </p:sp>
    </p:spTree>
    <p:extLst>
      <p:ext uri="{BB962C8B-B14F-4D97-AF65-F5344CB8AC3E}">
        <p14:creationId xmlns:p14="http://schemas.microsoft.com/office/powerpoint/2010/main" val="4963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810306" y="2184400"/>
            <a:ext cx="6415994" cy="4158280"/>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600"/>
              </a:spcBef>
            </a:pPr>
            <a:r>
              <a:rPr lang="en-US" b="0" dirty="0">
                <a:solidFill>
                  <a:schemeClr val="accent5"/>
                </a:solidFill>
              </a:rPr>
              <a:t>:</a:t>
            </a:r>
            <a:r>
              <a:rPr lang="en-US" dirty="0" smtClean="0">
                <a:solidFill>
                  <a:srgbClr val="C00000"/>
                </a:solidFill>
              </a:rPr>
              <a:t>first-of-type</a:t>
            </a:r>
            <a:r>
              <a:rPr lang="en-US" b="0" dirty="0" smtClean="0">
                <a:solidFill>
                  <a:srgbClr val="C00000"/>
                </a:solidFill>
              </a:rPr>
              <a:t> </a:t>
            </a:r>
            <a:r>
              <a:rPr lang="en-US" b="0" dirty="0" smtClean="0">
                <a:solidFill>
                  <a:schemeClr val="accent5"/>
                </a:solidFill>
              </a:rPr>
              <a:t>- matches </a:t>
            </a:r>
            <a:r>
              <a:rPr lang="en-US" b="0" dirty="0">
                <a:solidFill>
                  <a:schemeClr val="accent5"/>
                </a:solidFill>
              </a:rPr>
              <a:t>the first child element of the specified element </a:t>
            </a:r>
            <a:r>
              <a:rPr lang="en-US" b="0" dirty="0" smtClean="0">
                <a:solidFill>
                  <a:schemeClr val="accent5"/>
                </a:solidFill>
              </a:rPr>
              <a:t>type</a:t>
            </a:r>
          </a:p>
          <a:p>
            <a:pPr algn="just">
              <a:lnSpc>
                <a:spcPct val="100000"/>
              </a:lnSpc>
              <a:spcBef>
                <a:spcPts val="600"/>
              </a:spcBef>
            </a:pPr>
            <a:endParaRPr lang="en-US" b="0" dirty="0">
              <a:solidFill>
                <a:schemeClr val="accent5"/>
              </a:solidFill>
            </a:endParaRPr>
          </a:p>
          <a:p>
            <a:pPr algn="just">
              <a:lnSpc>
                <a:spcPct val="100000"/>
              </a:lnSpc>
              <a:spcBef>
                <a:spcPts val="600"/>
              </a:spcBef>
            </a:pPr>
            <a:r>
              <a:rPr lang="en-US" b="0" dirty="0">
                <a:solidFill>
                  <a:schemeClr val="accent5"/>
                </a:solidFill>
              </a:rPr>
              <a:t>:</a:t>
            </a:r>
            <a:r>
              <a:rPr lang="en-US" dirty="0" smtClean="0">
                <a:solidFill>
                  <a:srgbClr val="C00000"/>
                </a:solidFill>
              </a:rPr>
              <a:t>last-of-type</a:t>
            </a:r>
            <a:r>
              <a:rPr lang="en-US" b="0" dirty="0" smtClean="0">
                <a:solidFill>
                  <a:srgbClr val="C00000"/>
                </a:solidFill>
              </a:rPr>
              <a:t> </a:t>
            </a:r>
            <a:r>
              <a:rPr lang="en-US" b="0" dirty="0" smtClean="0">
                <a:solidFill>
                  <a:schemeClr val="accent5"/>
                </a:solidFill>
              </a:rPr>
              <a:t>- matches </a:t>
            </a:r>
            <a:r>
              <a:rPr lang="en-US" b="0" dirty="0">
                <a:solidFill>
                  <a:schemeClr val="accent5"/>
                </a:solidFill>
              </a:rPr>
              <a:t>the last child element of the specified element </a:t>
            </a:r>
            <a:r>
              <a:rPr lang="en-US" b="0" dirty="0" smtClean="0">
                <a:solidFill>
                  <a:schemeClr val="accent5"/>
                </a:solidFill>
              </a:rPr>
              <a:t>type</a:t>
            </a:r>
          </a:p>
          <a:p>
            <a:pPr algn="just">
              <a:lnSpc>
                <a:spcPct val="100000"/>
              </a:lnSpc>
              <a:spcBef>
                <a:spcPts val="600"/>
              </a:spcBef>
            </a:pPr>
            <a:endParaRPr lang="en-US" b="0" dirty="0">
              <a:solidFill>
                <a:schemeClr val="accent5"/>
              </a:solidFill>
            </a:endParaRPr>
          </a:p>
          <a:p>
            <a:pPr algn="just">
              <a:lnSpc>
                <a:spcPct val="100000"/>
              </a:lnSpc>
              <a:spcBef>
                <a:spcPts val="600"/>
              </a:spcBef>
            </a:pPr>
            <a:r>
              <a:rPr lang="en-US" b="0" dirty="0">
                <a:solidFill>
                  <a:schemeClr val="accent5"/>
                </a:solidFill>
              </a:rPr>
              <a:t>:</a:t>
            </a:r>
            <a:r>
              <a:rPr lang="en-US" dirty="0" smtClean="0">
                <a:solidFill>
                  <a:srgbClr val="C00000"/>
                </a:solidFill>
              </a:rPr>
              <a:t>only-child</a:t>
            </a:r>
            <a:r>
              <a:rPr lang="en-US" b="0" dirty="0" smtClean="0">
                <a:solidFill>
                  <a:srgbClr val="C00000"/>
                </a:solidFill>
              </a:rPr>
              <a:t> </a:t>
            </a:r>
            <a:r>
              <a:rPr lang="en-US" b="0" dirty="0" smtClean="0">
                <a:solidFill>
                  <a:schemeClr val="accent5"/>
                </a:solidFill>
              </a:rPr>
              <a:t>- matches </a:t>
            </a:r>
            <a:r>
              <a:rPr lang="en-US" b="0" dirty="0">
                <a:solidFill>
                  <a:schemeClr val="accent5"/>
                </a:solidFill>
              </a:rPr>
              <a:t>an element if it’s the only child element of its </a:t>
            </a:r>
            <a:r>
              <a:rPr lang="en-US" b="0" dirty="0" smtClean="0">
                <a:solidFill>
                  <a:schemeClr val="accent5"/>
                </a:solidFill>
              </a:rPr>
              <a:t>parent</a:t>
            </a:r>
          </a:p>
          <a:p>
            <a:pPr algn="just">
              <a:lnSpc>
                <a:spcPct val="100000"/>
              </a:lnSpc>
              <a:spcBef>
                <a:spcPts val="600"/>
              </a:spcBef>
            </a:pPr>
            <a:endParaRPr lang="en-US" b="0" dirty="0">
              <a:solidFill>
                <a:schemeClr val="accent5"/>
              </a:solidFill>
            </a:endParaRPr>
          </a:p>
          <a:p>
            <a:pPr algn="just">
              <a:lnSpc>
                <a:spcPct val="100000"/>
              </a:lnSpc>
              <a:spcBef>
                <a:spcPts val="600"/>
              </a:spcBef>
            </a:pPr>
            <a:r>
              <a:rPr lang="en-US" b="0" dirty="0">
                <a:solidFill>
                  <a:schemeClr val="accent5"/>
                </a:solidFill>
              </a:rPr>
              <a:t>:</a:t>
            </a:r>
            <a:r>
              <a:rPr lang="en-US" dirty="0" smtClean="0">
                <a:solidFill>
                  <a:srgbClr val="C00000"/>
                </a:solidFill>
              </a:rPr>
              <a:t>only-of-type</a:t>
            </a:r>
            <a:r>
              <a:rPr lang="en-US" b="0" dirty="0" smtClean="0">
                <a:solidFill>
                  <a:srgbClr val="C00000"/>
                </a:solidFill>
              </a:rPr>
              <a:t> </a:t>
            </a:r>
            <a:r>
              <a:rPr lang="en-US" b="0" dirty="0" smtClean="0">
                <a:solidFill>
                  <a:schemeClr val="accent5"/>
                </a:solidFill>
              </a:rPr>
              <a:t>- matches </a:t>
            </a:r>
            <a:r>
              <a:rPr lang="en-US" b="0" dirty="0">
                <a:solidFill>
                  <a:schemeClr val="accent5"/>
                </a:solidFill>
              </a:rPr>
              <a:t>an element that’s the only child element of its </a:t>
            </a:r>
            <a:r>
              <a:rPr lang="en-US" b="0" dirty="0" smtClean="0">
                <a:solidFill>
                  <a:schemeClr val="accent5"/>
                </a:solidFill>
              </a:rPr>
              <a:t>type</a:t>
            </a:r>
          </a:p>
          <a:p>
            <a:pPr algn="just">
              <a:lnSpc>
                <a:spcPct val="100000"/>
              </a:lnSpc>
              <a:spcBef>
                <a:spcPts val="600"/>
              </a:spcBef>
            </a:pPr>
            <a:endParaRPr lang="en-US" b="0" dirty="0">
              <a:solidFill>
                <a:schemeClr val="accent5"/>
              </a:solidFill>
            </a:endParaRPr>
          </a:p>
          <a:p>
            <a:pPr algn="just">
              <a:lnSpc>
                <a:spcPct val="100000"/>
              </a:lnSpc>
              <a:spcBef>
                <a:spcPts val="600"/>
              </a:spcBef>
            </a:pPr>
            <a:r>
              <a:rPr lang="en-US" b="0" dirty="0">
                <a:solidFill>
                  <a:schemeClr val="accent5"/>
                </a:solidFill>
              </a:rPr>
              <a:t>:</a:t>
            </a:r>
            <a:r>
              <a:rPr lang="en-US" dirty="0" smtClean="0">
                <a:solidFill>
                  <a:srgbClr val="C00000"/>
                </a:solidFill>
              </a:rPr>
              <a:t>root</a:t>
            </a:r>
            <a:r>
              <a:rPr lang="en-US" b="0" dirty="0" smtClean="0">
                <a:solidFill>
                  <a:srgbClr val="C00000"/>
                </a:solidFill>
              </a:rPr>
              <a:t> </a:t>
            </a:r>
            <a:r>
              <a:rPr lang="en-US" b="0" dirty="0" smtClean="0">
                <a:solidFill>
                  <a:schemeClr val="accent5"/>
                </a:solidFill>
              </a:rPr>
              <a:t>- matches </a:t>
            </a:r>
            <a:r>
              <a:rPr lang="en-US" b="0" dirty="0">
                <a:solidFill>
                  <a:schemeClr val="accent5"/>
                </a:solidFill>
              </a:rPr>
              <a:t>the element that’s the root element of the </a:t>
            </a:r>
            <a:r>
              <a:rPr lang="en-US" b="0" dirty="0" smtClean="0">
                <a:solidFill>
                  <a:schemeClr val="accent5"/>
                </a:solidFill>
              </a:rPr>
              <a:t>document</a:t>
            </a:r>
            <a:endParaRPr lang="en-US" dirty="0">
              <a:solidFill>
                <a:srgbClr val="C00000"/>
              </a:solidFill>
            </a:endParaRPr>
          </a:p>
          <a:p>
            <a:pPr algn="just">
              <a:lnSpc>
                <a:spcPct val="100000"/>
              </a:lnSpc>
              <a:spcBef>
                <a:spcPts val="600"/>
              </a:spcBef>
            </a:pPr>
            <a:r>
              <a:rPr lang="en-US" b="0" dirty="0" smtClean="0">
                <a:solidFill>
                  <a:schemeClr val="accent5"/>
                </a:solidFill>
              </a:rPr>
              <a:t> </a:t>
            </a:r>
            <a:endParaRPr lang="en-US" b="0" dirty="0">
              <a:solidFill>
                <a:schemeClr val="accent5"/>
              </a:solidFill>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Pseudo classes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138499"/>
            <a:ext cx="8015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10564801" y="5973349"/>
            <a:ext cx="732893" cy="338554"/>
          </a:xfrm>
          <a:prstGeom prst="rect">
            <a:avLst/>
          </a:prstGeom>
        </p:spPr>
        <p:txBody>
          <a:bodyPr wrap="none">
            <a:spAutoFit/>
          </a:bodyPr>
          <a:lstStyle/>
          <a:p>
            <a:r>
              <a:rPr lang="en-US" sz="1600" b="1" dirty="0">
                <a:solidFill>
                  <a:srgbClr val="C00000"/>
                </a:solidFill>
                <a:hlinkClick r:id="rId3"/>
              </a:rPr>
              <a:t>DEMO</a:t>
            </a:r>
            <a:endParaRPr lang="en-US" sz="1600" b="1" dirty="0"/>
          </a:p>
        </p:txBody>
      </p:sp>
      <p:pic>
        <p:nvPicPr>
          <p:cNvPr id="10" name="Picture 3" descr="http://red-team-design.com/wp-content/uploads/2012/02/css3-ordered-list-round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3100" y="2959466"/>
            <a:ext cx="4660770" cy="155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3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810305" y="1951153"/>
            <a:ext cx="10543495" cy="4391527"/>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 dirty="0" smtClean="0"/>
              <a:t>Negation pseudo-class</a:t>
            </a:r>
          </a:p>
          <a:p>
            <a:pPr>
              <a:lnSpc>
                <a:spcPct val="150000"/>
              </a:lnSpc>
            </a:pPr>
            <a:endParaRPr lang="en" dirty="0">
              <a:solidFill>
                <a:schemeClr val="bg1">
                  <a:lumMod val="50000"/>
                </a:schemeClr>
              </a:solidFill>
            </a:endParaRPr>
          </a:p>
          <a:p>
            <a:pPr>
              <a:spcBef>
                <a:spcPts val="0"/>
              </a:spcBef>
            </a:pPr>
            <a:r>
              <a:rPr lang="en" dirty="0"/>
              <a:t>:not(</a:t>
            </a:r>
            <a:r>
              <a:rPr lang="en" i="1" dirty="0"/>
              <a:t>X</a:t>
            </a:r>
            <a:r>
              <a:rPr lang="en" dirty="0"/>
              <a:t>)</a:t>
            </a:r>
          </a:p>
          <a:p>
            <a:pPr>
              <a:spcBef>
                <a:spcPts val="0"/>
              </a:spcBef>
            </a:pPr>
            <a:r>
              <a:rPr lang="en" i="1" dirty="0" smtClean="0"/>
              <a:t>     X </a:t>
            </a:r>
            <a:r>
              <a:rPr lang="en" i="1" dirty="0"/>
              <a:t>= selector</a:t>
            </a:r>
          </a:p>
          <a:p>
            <a:pPr>
              <a:spcBef>
                <a:spcPts val="0"/>
              </a:spcBef>
            </a:pPr>
            <a:r>
              <a:rPr lang="en" dirty="0" smtClean="0">
                <a:sym typeface="Consolas"/>
              </a:rPr>
              <a:t>     </a:t>
            </a:r>
            <a:r>
              <a:rPr lang="en" dirty="0" smtClean="0">
                <a:solidFill>
                  <a:srgbClr val="274E13"/>
                </a:solidFill>
                <a:latin typeface="Consolas"/>
                <a:ea typeface="Consolas"/>
                <a:cs typeface="Consolas"/>
                <a:sym typeface="Consolas"/>
              </a:rPr>
              <a:t>:not</a:t>
            </a:r>
            <a:r>
              <a:rPr lang="en" dirty="0">
                <a:solidFill>
                  <a:srgbClr val="274E13"/>
                </a:solidFill>
                <a:latin typeface="Consolas"/>
                <a:ea typeface="Consolas"/>
                <a:cs typeface="Consolas"/>
                <a:sym typeface="Consolas"/>
              </a:rPr>
              <a:t>(:visited) { </a:t>
            </a:r>
            <a:r>
              <a:rPr lang="en" dirty="0" smtClean="0">
                <a:solidFill>
                  <a:srgbClr val="274E13"/>
                </a:solidFill>
                <a:latin typeface="Consolas"/>
                <a:ea typeface="Consolas"/>
                <a:cs typeface="Consolas"/>
                <a:sym typeface="Consolas"/>
              </a:rPr>
              <a:t>}</a:t>
            </a:r>
          </a:p>
          <a:p>
            <a:pPr>
              <a:spcBef>
                <a:spcPts val="0"/>
              </a:spcBef>
            </a:pPr>
            <a:endParaRPr lang="en" dirty="0">
              <a:solidFill>
                <a:srgbClr val="274E13"/>
              </a:solidFill>
              <a:latin typeface="Consolas"/>
              <a:ea typeface="Consolas"/>
              <a:cs typeface="Consolas"/>
              <a:sym typeface="Consolas"/>
            </a:endParaRPr>
          </a:p>
          <a:p>
            <a:pPr>
              <a:spcBef>
                <a:spcPts val="0"/>
              </a:spcBef>
            </a:pPr>
            <a:r>
              <a:rPr lang="en" b="0" dirty="0">
                <a:solidFill>
                  <a:srgbClr val="222222"/>
                </a:solidFill>
              </a:rPr>
              <a:t>Chaining :not selectors with other :not selectors is permissible</a:t>
            </a:r>
            <a:r>
              <a:rPr lang="en" b="0" dirty="0" smtClean="0">
                <a:solidFill>
                  <a:srgbClr val="222222"/>
                </a:solidFill>
              </a:rPr>
              <a:t>.</a:t>
            </a:r>
          </a:p>
          <a:p>
            <a:pPr>
              <a:spcBef>
                <a:spcPts val="0"/>
              </a:spcBef>
            </a:pPr>
            <a:endParaRPr lang="en" b="0" dirty="0" smtClean="0">
              <a:solidFill>
                <a:srgbClr val="222222"/>
              </a:solidFill>
            </a:endParaRPr>
          </a:p>
          <a:p>
            <a:pPr>
              <a:spcBef>
                <a:spcPts val="0"/>
              </a:spcBef>
            </a:pPr>
            <a:endParaRPr lang="en" b="0" dirty="0">
              <a:solidFill>
                <a:srgbClr val="222222"/>
              </a:solidFill>
            </a:endParaRPr>
          </a:p>
          <a:p>
            <a:pPr lvl="0">
              <a:spcBef>
                <a:spcPts val="0"/>
              </a:spcBef>
            </a:pPr>
            <a:r>
              <a:rPr lang="en-US" altLang="en-US" dirty="0">
                <a:solidFill>
                  <a:srgbClr val="333333"/>
                </a:solidFill>
                <a:latin typeface="Consolas" panose="020B0609020204030204" pitchFamily="49" charset="0"/>
                <a:cs typeface="Consolas" panose="020B0609020204030204" pitchFamily="49" charset="0"/>
              </a:rPr>
              <a:t>&lt;</a:t>
            </a:r>
            <a:r>
              <a:rPr lang="en-US" altLang="en-US" dirty="0">
                <a:solidFill>
                  <a:srgbClr val="268BD2"/>
                </a:solidFill>
                <a:latin typeface="Consolas" panose="020B0609020204030204" pitchFamily="49" charset="0"/>
                <a:cs typeface="Consolas" panose="020B0609020204030204" pitchFamily="49" charset="0"/>
              </a:rPr>
              <a:t>style</a:t>
            </a:r>
            <a:r>
              <a:rPr lang="en-US" altLang="en-US" dirty="0">
                <a:solidFill>
                  <a:srgbClr val="333333"/>
                </a:solidFill>
                <a:latin typeface="Consolas" panose="020B0609020204030204" pitchFamily="49" charset="0"/>
                <a:cs typeface="Consolas" panose="020B0609020204030204" pitchFamily="49" charset="0"/>
              </a:rPr>
              <a:t> </a:t>
            </a:r>
            <a:r>
              <a:rPr lang="en-US" altLang="en-US" dirty="0">
                <a:solidFill>
                  <a:srgbClr val="B58900"/>
                </a:solidFill>
                <a:latin typeface="Consolas" panose="020B0609020204030204" pitchFamily="49" charset="0"/>
                <a:cs typeface="Consolas" panose="020B0609020204030204" pitchFamily="49" charset="0"/>
              </a:rPr>
              <a:t>type</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”text</a:t>
            </a:r>
            <a:r>
              <a:rPr lang="en-US" altLang="en-US" dirty="0">
                <a:solidFill>
                  <a:srgbClr val="333333"/>
                </a:solidFill>
                <a:latin typeface="Consolas" panose="020B0609020204030204" pitchFamily="49" charset="0"/>
                <a:cs typeface="Consolas" panose="020B0609020204030204" pitchFamily="49" charset="0"/>
              </a:rPr>
              <a:t>/</a:t>
            </a:r>
            <a:r>
              <a:rPr lang="en-US" altLang="en-US" dirty="0" err="1">
                <a:solidFill>
                  <a:srgbClr val="B58900"/>
                </a:solidFill>
                <a:latin typeface="Consolas" panose="020B0609020204030204" pitchFamily="49" charset="0"/>
                <a:cs typeface="Consolas" panose="020B0609020204030204" pitchFamily="49" charset="0"/>
              </a:rPr>
              <a:t>css</a:t>
            </a:r>
            <a:r>
              <a:rPr lang="en-US" altLang="en-US" dirty="0">
                <a:solidFill>
                  <a:srgbClr val="333333"/>
                </a:solidFill>
                <a:latin typeface="Consolas" panose="020B0609020204030204" pitchFamily="49" charset="0"/>
                <a:cs typeface="Consolas" panose="020B0609020204030204" pitchFamily="49" charset="0"/>
              </a:rPr>
              <a:t>”&gt; </a:t>
            </a:r>
            <a:endParaRPr lang="en-US" altLang="en-US" dirty="0" smtClean="0">
              <a:solidFill>
                <a:srgbClr val="333333"/>
              </a:solidFill>
              <a:latin typeface="Consolas" panose="020B0609020204030204" pitchFamily="49" charset="0"/>
              <a:cs typeface="Consolas" panose="020B0609020204030204" pitchFamily="49" charset="0"/>
            </a:endParaRPr>
          </a:p>
          <a:p>
            <a:pPr lvl="0">
              <a:spcBef>
                <a:spcPts val="0"/>
              </a:spcBef>
            </a:pP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859900"/>
                </a:solidFill>
                <a:latin typeface="Consolas" panose="020B0609020204030204" pitchFamily="49" charset="0"/>
                <a:cs typeface="Consolas" panose="020B0609020204030204" pitchFamily="49" charset="0"/>
              </a:rPr>
              <a:t>article</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a:spcBef>
                <a:spcPts val="0"/>
              </a:spcBef>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background</a:t>
            </a:r>
            <a:r>
              <a:rPr lang="en-US" altLang="en-US" dirty="0">
                <a:solidFill>
                  <a:srgbClr val="333333"/>
                </a:solidFill>
                <a:latin typeface="Consolas" panose="020B0609020204030204" pitchFamily="49" charset="0"/>
                <a:cs typeface="Consolas" panose="020B0609020204030204" pitchFamily="49" charset="0"/>
              </a:rPr>
              <a:t>:</a:t>
            </a:r>
            <a:r>
              <a:rPr lang="en-US" altLang="en-US" dirty="0">
                <a:solidFill>
                  <a:srgbClr val="2AA198"/>
                </a:solidFill>
                <a:latin typeface="Consolas" panose="020B0609020204030204" pitchFamily="49" charset="0"/>
                <a:cs typeface="Consolas" panose="020B0609020204030204" pitchFamily="49" charset="0"/>
              </a:rPr>
              <a:t> black</a:t>
            </a:r>
            <a:r>
              <a:rPr lang="en-US" altLang="en-US" dirty="0">
                <a:solidFill>
                  <a:srgbClr val="333333"/>
                </a:solidFill>
                <a:latin typeface="Consolas" panose="020B0609020204030204" pitchFamily="49" charset="0"/>
                <a:cs typeface="Consolas" panose="020B0609020204030204" pitchFamily="49" charset="0"/>
              </a:rPr>
              <a:t>; </a:t>
            </a:r>
            <a:endParaRPr lang="en-US" altLang="en-US" dirty="0" smtClean="0">
              <a:solidFill>
                <a:srgbClr val="333333"/>
              </a:solidFill>
              <a:latin typeface="Consolas" panose="020B0609020204030204" pitchFamily="49" charset="0"/>
              <a:cs typeface="Consolas" panose="020B0609020204030204" pitchFamily="49" charset="0"/>
            </a:endParaRPr>
          </a:p>
          <a:p>
            <a:pPr lvl="0">
              <a:spcBef>
                <a:spcPts val="0"/>
              </a:spcBef>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 </a:t>
            </a:r>
          </a:p>
          <a:p>
            <a:pPr lvl="0">
              <a:spcBef>
                <a:spcPts val="0"/>
              </a:spcBef>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err="1" smtClean="0">
                <a:solidFill>
                  <a:srgbClr val="B58900"/>
                </a:solidFill>
                <a:latin typeface="Consolas" panose="020B0609020204030204" pitchFamily="49" charset="0"/>
                <a:cs typeface="Consolas" panose="020B0609020204030204" pitchFamily="49" charset="0"/>
              </a:rPr>
              <a:t>article</a:t>
            </a:r>
            <a:r>
              <a:rPr lang="en-US" altLang="en-US" dirty="0" err="1" smtClean="0">
                <a:solidFill>
                  <a:srgbClr val="333333"/>
                </a:solidFill>
                <a:latin typeface="Consolas" panose="020B0609020204030204" pitchFamily="49" charset="0"/>
                <a:cs typeface="Consolas" panose="020B0609020204030204" pitchFamily="49" charset="0"/>
              </a:rPr>
              <a:t>:</a:t>
            </a:r>
            <a:r>
              <a:rPr lang="en-US" altLang="en-US" dirty="0" err="1" smtClean="0">
                <a:solidFill>
                  <a:srgbClr val="268BD2"/>
                </a:solidFill>
                <a:latin typeface="Consolas" panose="020B0609020204030204" pitchFamily="49" charset="0"/>
                <a:cs typeface="Consolas" panose="020B0609020204030204" pitchFamily="49" charset="0"/>
              </a:rPr>
              <a:t>not</a:t>
            </a:r>
            <a:r>
              <a:rPr lang="en-US" altLang="en-US" dirty="0">
                <a:solidFill>
                  <a:srgbClr val="333333"/>
                </a:solidFill>
                <a:latin typeface="Consolas" panose="020B0609020204030204" pitchFamily="49" charset="0"/>
                <a:cs typeface="Consolas" panose="020B0609020204030204" pitchFamily="49" charset="0"/>
              </a:rPr>
              <a:t>(.A):</a:t>
            </a:r>
            <a:r>
              <a:rPr lang="en-US" altLang="en-US" dirty="0">
                <a:solidFill>
                  <a:srgbClr val="268BD2"/>
                </a:solidFill>
                <a:latin typeface="Consolas" panose="020B0609020204030204" pitchFamily="49" charset="0"/>
                <a:cs typeface="Consolas" panose="020B0609020204030204" pitchFamily="49" charset="0"/>
              </a:rPr>
              <a:t>not</a:t>
            </a:r>
            <a:r>
              <a:rPr lang="en-US" altLang="en-US" dirty="0">
                <a:solidFill>
                  <a:srgbClr val="333333"/>
                </a:solidFill>
                <a:latin typeface="Consolas" panose="020B0609020204030204" pitchFamily="49" charset="0"/>
                <a:cs typeface="Consolas" panose="020B0609020204030204" pitchFamily="49" charset="0"/>
              </a:rPr>
              <a:t>(.B) { </a:t>
            </a:r>
            <a:endParaRPr lang="en-US" altLang="en-US" dirty="0" smtClean="0">
              <a:solidFill>
                <a:srgbClr val="333333"/>
              </a:solidFill>
              <a:latin typeface="Consolas" panose="020B0609020204030204" pitchFamily="49" charset="0"/>
              <a:cs typeface="Consolas" panose="020B0609020204030204" pitchFamily="49" charset="0"/>
            </a:endParaRPr>
          </a:p>
          <a:p>
            <a:pPr lvl="0">
              <a:spcBef>
                <a:spcPts val="0"/>
              </a:spcBef>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B58900"/>
                </a:solidFill>
                <a:latin typeface="Consolas" panose="020B0609020204030204" pitchFamily="49" charset="0"/>
                <a:cs typeface="Consolas" panose="020B0609020204030204" pitchFamily="49" charset="0"/>
              </a:rPr>
              <a:t>background </a:t>
            </a:r>
            <a:r>
              <a:rPr lang="en-US" altLang="en-US" dirty="0" smtClean="0">
                <a:solidFill>
                  <a:srgbClr val="333333"/>
                </a:solidFill>
                <a:latin typeface="Consolas" panose="020B0609020204030204" pitchFamily="49" charset="0"/>
                <a:cs typeface="Consolas" panose="020B0609020204030204" pitchFamily="49" charset="0"/>
              </a:rPr>
              <a:t>: </a:t>
            </a:r>
            <a:r>
              <a:rPr lang="en-US" altLang="en-US" dirty="0" smtClean="0">
                <a:solidFill>
                  <a:srgbClr val="2AA198"/>
                </a:solidFill>
                <a:latin typeface="Consolas" panose="020B0609020204030204" pitchFamily="49" charset="0"/>
                <a:cs typeface="Consolas" panose="020B0609020204030204" pitchFamily="49" charset="0"/>
              </a:rPr>
              <a:t>red</a:t>
            </a:r>
            <a:r>
              <a:rPr lang="en-US" altLang="en-US" dirty="0" smtClean="0">
                <a:solidFill>
                  <a:srgbClr val="333333"/>
                </a:solidFill>
                <a:latin typeface="Consolas" panose="020B0609020204030204" pitchFamily="49" charset="0"/>
                <a:cs typeface="Consolas" panose="020B0609020204030204" pitchFamily="49" charset="0"/>
              </a:rPr>
              <a:t>; </a:t>
            </a:r>
          </a:p>
          <a:p>
            <a:pPr lvl="0">
              <a:spcBef>
                <a:spcPts val="0"/>
              </a:spcBef>
            </a:pPr>
            <a:r>
              <a:rPr lang="en-US" altLang="en-US" dirty="0">
                <a:solidFill>
                  <a:srgbClr val="333333"/>
                </a:solidFill>
                <a:latin typeface="Consolas" panose="020B0609020204030204" pitchFamily="49" charset="0"/>
                <a:cs typeface="Consolas" panose="020B0609020204030204" pitchFamily="49" charset="0"/>
              </a:rPr>
              <a:t> </a:t>
            </a:r>
            <a:r>
              <a:rPr lang="en-US" altLang="en-US" dirty="0" smtClean="0">
                <a:solidFill>
                  <a:srgbClr val="333333"/>
                </a:solidFill>
                <a:latin typeface="Consolas" panose="020B0609020204030204" pitchFamily="49" charset="0"/>
                <a:cs typeface="Consolas" panose="020B0609020204030204" pitchFamily="49" charset="0"/>
              </a:rPr>
              <a:t>    } </a:t>
            </a:r>
          </a:p>
          <a:p>
            <a:pPr lvl="0">
              <a:spcBef>
                <a:spcPts val="0"/>
              </a:spcBef>
            </a:pPr>
            <a:r>
              <a:rPr lang="en-US" altLang="en-US" dirty="0" smtClean="0">
                <a:solidFill>
                  <a:srgbClr val="333333"/>
                </a:solidFill>
                <a:latin typeface="Consolas" panose="020B0609020204030204" pitchFamily="49" charset="0"/>
                <a:cs typeface="Consolas" panose="020B0609020204030204" pitchFamily="49" charset="0"/>
              </a:rPr>
              <a:t>&lt;/</a:t>
            </a:r>
            <a:r>
              <a:rPr lang="en-US" altLang="en-US" dirty="0">
                <a:solidFill>
                  <a:srgbClr val="268BD2"/>
                </a:solidFill>
                <a:latin typeface="Consolas" panose="020B0609020204030204" pitchFamily="49" charset="0"/>
                <a:cs typeface="Consolas" panose="020B0609020204030204" pitchFamily="49" charset="0"/>
              </a:rPr>
              <a:t>style</a:t>
            </a:r>
            <a:r>
              <a:rPr lang="en-US" altLang="en-US" dirty="0">
                <a:solidFill>
                  <a:srgbClr val="333333"/>
                </a:solidFill>
                <a:latin typeface="Consolas" panose="020B0609020204030204" pitchFamily="49" charset="0"/>
                <a:cs typeface="Consolas" panose="020B0609020204030204" pitchFamily="49" charset="0"/>
              </a:rPr>
              <a:t>&gt;</a:t>
            </a:r>
            <a:r>
              <a:rPr lang="en-US" altLang="en-US" dirty="0">
                <a:solidFill>
                  <a:schemeClr val="tx1"/>
                </a:solidFill>
                <a:latin typeface="Consolas" panose="020B0609020204030204" pitchFamily="49" charset="0"/>
                <a:cs typeface="Consolas" panose="020B0609020204030204" pitchFamily="49" charset="0"/>
              </a:rPr>
              <a:t> </a:t>
            </a:r>
          </a:p>
          <a:p>
            <a:pPr>
              <a:spcBef>
                <a:spcPts val="0"/>
              </a:spcBef>
            </a:pPr>
            <a:endParaRPr lang="en" b="0" dirty="0" smtClean="0">
              <a:solidFill>
                <a:srgbClr val="222222"/>
              </a:solidFill>
            </a:endParaRPr>
          </a:p>
          <a:p>
            <a:pPr>
              <a:spcBef>
                <a:spcPts val="0"/>
              </a:spcBef>
            </a:pPr>
            <a:endParaRPr lang="en" b="0" dirty="0">
              <a:solidFill>
                <a:srgbClr val="222222"/>
              </a:solidFill>
            </a:endParaRPr>
          </a:p>
          <a:p>
            <a:pPr>
              <a:spcBef>
                <a:spcPts val="0"/>
              </a:spcBef>
            </a:pPr>
            <a:endParaRPr lang="en" b="0" dirty="0">
              <a:solidFill>
                <a:srgbClr val="222222"/>
              </a:solidFill>
            </a:endParaRPr>
          </a:p>
          <a:p>
            <a:pPr>
              <a:lnSpc>
                <a:spcPct val="150000"/>
              </a:lnSpc>
            </a:pPr>
            <a:endParaRPr lang="en-GB" dirty="0">
              <a:solidFill>
                <a:schemeClr val="bg1">
                  <a:lumMod val="50000"/>
                </a:schemeClr>
              </a:solidFill>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Pseudo classes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p:nvPr/>
        </p:nvSpPr>
        <p:spPr>
          <a:xfrm>
            <a:off x="10564801" y="5973348"/>
            <a:ext cx="732893" cy="338554"/>
          </a:xfrm>
          <a:prstGeom prst="rect">
            <a:avLst/>
          </a:prstGeom>
        </p:spPr>
        <p:txBody>
          <a:bodyPr wrap="none">
            <a:spAutoFit/>
          </a:bodyPr>
          <a:lstStyle/>
          <a:p>
            <a:r>
              <a:rPr lang="en" sz="1600" b="1" dirty="0">
                <a:solidFill>
                  <a:schemeClr val="bg1">
                    <a:lumMod val="50000"/>
                  </a:schemeClr>
                </a:solidFill>
                <a:hlinkClick r:id="rId3"/>
              </a:rPr>
              <a:t>DEMO</a:t>
            </a:r>
            <a:endParaRPr lang="en-US" sz="1600" b="1" dirty="0"/>
          </a:p>
        </p:txBody>
      </p:sp>
      <p:pic>
        <p:nvPicPr>
          <p:cNvPr id="1026" name="Picture 2" descr="http://media02.hongkiat.com/css-not-selector/notselector-co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24" y="3029467"/>
            <a:ext cx="4201569" cy="279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5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810305" y="1951153"/>
            <a:ext cx="10543495" cy="4391527"/>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AA0B19"/>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5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dirty="0" smtClean="0">
                <a:solidFill>
                  <a:srgbClr val="C00000"/>
                </a:solidFill>
              </a:rPr>
              <a:t>Matching </a:t>
            </a:r>
            <a:r>
              <a:rPr lang="en" dirty="0">
                <a:solidFill>
                  <a:srgbClr val="C00000"/>
                </a:solidFill>
              </a:rPr>
              <a:t>attributes selectors</a:t>
            </a:r>
          </a:p>
          <a:p>
            <a:pPr>
              <a:spcBef>
                <a:spcPts val="0"/>
              </a:spcBef>
            </a:pPr>
            <a:endParaRPr lang="en" b="0" dirty="0" smtClean="0">
              <a:solidFill>
                <a:srgbClr val="222222"/>
              </a:solidFill>
            </a:endParaRPr>
          </a:p>
          <a:p>
            <a:pPr>
              <a:spcBef>
                <a:spcPts val="0"/>
              </a:spcBef>
            </a:pPr>
            <a:endParaRPr lang="en" b="0" dirty="0">
              <a:solidFill>
                <a:srgbClr val="222222"/>
              </a:solidFill>
            </a:endParaRPr>
          </a:p>
          <a:p>
            <a:pPr>
              <a:spcBef>
                <a:spcPts val="0"/>
              </a:spcBef>
            </a:pPr>
            <a:r>
              <a:rPr lang="en" dirty="0"/>
              <a:t>:contains</a:t>
            </a:r>
            <a:r>
              <a:rPr lang="en" dirty="0" smtClean="0"/>
              <a:t>()</a:t>
            </a:r>
          </a:p>
          <a:p>
            <a:pPr>
              <a:spcBef>
                <a:spcPts val="0"/>
              </a:spcBef>
            </a:pPr>
            <a:endParaRPr lang="en" dirty="0"/>
          </a:p>
          <a:p>
            <a:pPr lvl="0" eaLnBrk="0" fontAlgn="base" hangingPunct="0">
              <a:lnSpc>
                <a:spcPct val="100000"/>
              </a:lnSpc>
              <a:spcBef>
                <a:spcPct val="0"/>
              </a:spcBef>
              <a:spcAft>
                <a:spcPct val="0"/>
              </a:spcAft>
            </a:pPr>
            <a:r>
              <a:rPr lang="en-US" altLang="en-US" dirty="0">
                <a:solidFill>
                  <a:srgbClr val="333333"/>
                </a:solidFill>
                <a:latin typeface="Consolas" panose="020B0609020204030204" pitchFamily="49" charset="0"/>
                <a:cs typeface="Consolas" panose="020B0609020204030204" pitchFamily="49" charset="0"/>
              </a:rPr>
              <a:t>[</a:t>
            </a:r>
            <a:r>
              <a:rPr lang="en-US" altLang="en-US" dirty="0" err="1">
                <a:solidFill>
                  <a:srgbClr val="333333"/>
                </a:solidFill>
                <a:latin typeface="Consolas" panose="020B0609020204030204" pitchFamily="49" charset="0"/>
                <a:cs typeface="Consolas" panose="020B0609020204030204" pitchFamily="49" charset="0"/>
              </a:rPr>
              <a:t>att</a:t>
            </a:r>
            <a:r>
              <a:rPr lang="en-US" altLang="en-US" dirty="0">
                <a:solidFill>
                  <a:srgbClr val="333333"/>
                </a:solidFill>
                <a:latin typeface="Consolas" panose="020B0609020204030204" pitchFamily="49" charset="0"/>
                <a:cs typeface="Consolas" panose="020B0609020204030204" pitchFamily="49" charset="0"/>
              </a:rPr>
              <a:t>^=</a:t>
            </a:r>
            <a:r>
              <a:rPr lang="en-US" altLang="en-US" dirty="0" err="1">
                <a:solidFill>
                  <a:srgbClr val="859900"/>
                </a:solidFill>
                <a:latin typeface="Consolas" panose="020B0609020204030204" pitchFamily="49" charset="0"/>
                <a:cs typeface="Consolas" panose="020B0609020204030204" pitchFamily="49" charset="0"/>
              </a:rPr>
              <a:t>val</a:t>
            </a:r>
            <a:r>
              <a:rPr lang="en-US" altLang="en-US" dirty="0">
                <a:solidFill>
                  <a:srgbClr val="333333"/>
                </a:solidFill>
                <a:latin typeface="Consolas" panose="020B0609020204030204" pitchFamily="49" charset="0"/>
                <a:cs typeface="Consolas" panose="020B0609020204030204" pitchFamily="49" charset="0"/>
              </a:rPr>
              <a:t>] </a:t>
            </a:r>
            <a:r>
              <a:rPr lang="en-US" altLang="en-US" b="0" dirty="0">
                <a:solidFill>
                  <a:srgbClr val="268BD2"/>
                </a:solidFill>
                <a:latin typeface="Courier New" panose="02070309020205020404" pitchFamily="49" charset="0"/>
                <a:cs typeface="Courier New" panose="02070309020205020404" pitchFamily="49" charset="0"/>
              </a:rPr>
              <a:t>–</a:t>
            </a:r>
            <a:r>
              <a:rPr lang="en-US" altLang="en-US" b="0" dirty="0">
                <a:solidFill>
                  <a:srgbClr val="333333"/>
                </a:solidFill>
                <a:latin typeface="Courier New" panose="02070309020205020404" pitchFamily="49" charset="0"/>
                <a:cs typeface="Courier New" panose="02070309020205020404" pitchFamily="49" charset="0"/>
              </a:rPr>
              <a:t> </a:t>
            </a:r>
            <a:r>
              <a:rPr lang="en-US" altLang="en-US" b="0" dirty="0">
                <a:solidFill>
                  <a:srgbClr val="268BD2"/>
                </a:solidFill>
                <a:latin typeface="Courier New" panose="02070309020205020404" pitchFamily="49" charset="0"/>
                <a:cs typeface="Courier New" panose="02070309020205020404" pitchFamily="49" charset="0"/>
              </a:rPr>
              <a:t>the</a:t>
            </a:r>
            <a:r>
              <a:rPr lang="en-US" altLang="en-US" b="0" dirty="0">
                <a:solidFill>
                  <a:srgbClr val="333333"/>
                </a:solidFill>
                <a:latin typeface="Courier New" panose="02070309020205020404" pitchFamily="49" charset="0"/>
                <a:cs typeface="Courier New" panose="02070309020205020404" pitchFamily="49" charset="0"/>
              </a:rPr>
              <a:t> </a:t>
            </a:r>
            <a:r>
              <a:rPr lang="en-US" altLang="en-US" b="0" dirty="0">
                <a:solidFill>
                  <a:srgbClr val="268BD2"/>
                </a:solidFill>
                <a:latin typeface="Courier New" panose="02070309020205020404" pitchFamily="49" charset="0"/>
                <a:cs typeface="Courier New" panose="02070309020205020404" pitchFamily="49" charset="0"/>
              </a:rPr>
              <a:t>“begins</a:t>
            </a:r>
            <a:r>
              <a:rPr lang="en-US" altLang="en-US" b="0" dirty="0">
                <a:solidFill>
                  <a:srgbClr val="333333"/>
                </a:solidFill>
                <a:latin typeface="Courier New" panose="02070309020205020404" pitchFamily="49" charset="0"/>
                <a:cs typeface="Courier New" panose="02070309020205020404" pitchFamily="49" charset="0"/>
              </a:rPr>
              <a:t> </a:t>
            </a:r>
            <a:r>
              <a:rPr lang="en-US" altLang="en-US" b="0" dirty="0">
                <a:solidFill>
                  <a:srgbClr val="268BD2"/>
                </a:solidFill>
                <a:latin typeface="Courier New" panose="02070309020205020404" pitchFamily="49" charset="0"/>
                <a:cs typeface="Courier New" panose="02070309020205020404" pitchFamily="49" charset="0"/>
              </a:rPr>
              <a:t>with”</a:t>
            </a:r>
            <a:r>
              <a:rPr lang="en-US" altLang="en-US" b="0" dirty="0">
                <a:solidFill>
                  <a:srgbClr val="333333"/>
                </a:solidFill>
                <a:latin typeface="Courier New" panose="02070309020205020404" pitchFamily="49" charset="0"/>
                <a:cs typeface="Courier New" panose="02070309020205020404" pitchFamily="49" charset="0"/>
              </a:rPr>
              <a:t> </a:t>
            </a:r>
            <a:r>
              <a:rPr lang="en-US" altLang="en-US" b="0" dirty="0">
                <a:solidFill>
                  <a:srgbClr val="268BD2"/>
                </a:solidFill>
                <a:latin typeface="Courier New" panose="02070309020205020404" pitchFamily="49" charset="0"/>
                <a:cs typeface="Courier New" panose="02070309020205020404" pitchFamily="49" charset="0"/>
              </a:rPr>
              <a:t>selector</a:t>
            </a:r>
            <a:r>
              <a:rPr lang="en-US" altLang="en-US" b="0" dirty="0">
                <a:solidFill>
                  <a:srgbClr val="333333"/>
                </a:solidFill>
                <a:latin typeface="Courier New" panose="02070309020205020404" pitchFamily="49" charset="0"/>
                <a:cs typeface="Courier New" panose="02070309020205020404" pitchFamily="49" charset="0"/>
              </a:rPr>
              <a:t> </a:t>
            </a:r>
            <a:endParaRPr lang="en-US" altLang="en-US" b="0" dirty="0" smtClean="0">
              <a:solidFill>
                <a:srgbClr val="333333"/>
              </a:solidFill>
              <a:latin typeface="Courier New" panose="02070309020205020404" pitchFamily="49" charset="0"/>
              <a:cs typeface="Courier New" panose="020703090202050204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err="1">
                <a:solidFill>
                  <a:srgbClr val="333333"/>
                </a:solidFill>
                <a:latin typeface="Consolas" panose="020B0609020204030204" pitchFamily="49" charset="0"/>
                <a:cs typeface="Consolas" panose="020B0609020204030204" pitchFamily="49" charset="0"/>
              </a:rPr>
              <a:t>att</a:t>
            </a:r>
            <a:r>
              <a:rPr lang="en-US" altLang="en-US" dirty="0">
                <a:solidFill>
                  <a:srgbClr val="333333"/>
                </a:solidFill>
                <a:latin typeface="Consolas" panose="020B0609020204030204" pitchFamily="49" charset="0"/>
                <a:cs typeface="Consolas" panose="020B0609020204030204" pitchFamily="49" charset="0"/>
              </a:rPr>
              <a:t>$=</a:t>
            </a:r>
            <a:r>
              <a:rPr lang="en-US" altLang="en-US" dirty="0" err="1">
                <a:solidFill>
                  <a:srgbClr val="859900"/>
                </a:solidFill>
                <a:latin typeface="Consolas" panose="020B0609020204030204" pitchFamily="49" charset="0"/>
                <a:cs typeface="Consolas" panose="020B0609020204030204" pitchFamily="49" charset="0"/>
              </a:rPr>
              <a:t>val</a:t>
            </a:r>
            <a:r>
              <a:rPr lang="en-US" altLang="en-US" dirty="0">
                <a:solidFill>
                  <a:srgbClr val="333333"/>
                </a:solidFill>
                <a:latin typeface="Consolas" panose="020B0609020204030204" pitchFamily="49" charset="0"/>
                <a:cs typeface="Consolas" panose="020B0609020204030204" pitchFamily="49" charset="0"/>
              </a:rPr>
              <a:t>] </a:t>
            </a:r>
            <a:r>
              <a:rPr lang="en-US" altLang="en-US" b="0" dirty="0">
                <a:solidFill>
                  <a:srgbClr val="268BD2"/>
                </a:solidFill>
                <a:latin typeface="Courier New" panose="02070309020205020404" pitchFamily="49" charset="0"/>
                <a:cs typeface="Courier New" panose="02070309020205020404" pitchFamily="49" charset="0"/>
              </a:rPr>
              <a:t>–</a:t>
            </a:r>
            <a:r>
              <a:rPr lang="en-US" altLang="en-US" b="0" dirty="0">
                <a:solidFill>
                  <a:srgbClr val="333333"/>
                </a:solidFill>
                <a:latin typeface="Courier New" panose="02070309020205020404" pitchFamily="49" charset="0"/>
                <a:cs typeface="Courier New" panose="02070309020205020404" pitchFamily="49" charset="0"/>
              </a:rPr>
              <a:t> </a:t>
            </a:r>
            <a:r>
              <a:rPr lang="en-US" altLang="en-US" b="0" dirty="0">
                <a:solidFill>
                  <a:srgbClr val="268BD2"/>
                </a:solidFill>
                <a:latin typeface="Courier New" panose="02070309020205020404" pitchFamily="49" charset="0"/>
                <a:cs typeface="Courier New" panose="02070309020205020404" pitchFamily="49" charset="0"/>
              </a:rPr>
              <a:t>the</a:t>
            </a:r>
            <a:r>
              <a:rPr lang="en-US" altLang="en-US" b="0" dirty="0">
                <a:solidFill>
                  <a:srgbClr val="333333"/>
                </a:solidFill>
                <a:latin typeface="Courier New" panose="02070309020205020404" pitchFamily="49" charset="0"/>
                <a:cs typeface="Courier New" panose="02070309020205020404" pitchFamily="49" charset="0"/>
              </a:rPr>
              <a:t> </a:t>
            </a:r>
            <a:r>
              <a:rPr lang="en-US" altLang="en-US" b="0" dirty="0">
                <a:solidFill>
                  <a:srgbClr val="268BD2"/>
                </a:solidFill>
                <a:latin typeface="Courier New" panose="02070309020205020404" pitchFamily="49" charset="0"/>
                <a:cs typeface="Courier New" panose="02070309020205020404" pitchFamily="49" charset="0"/>
              </a:rPr>
              <a:t>“ends</a:t>
            </a:r>
            <a:r>
              <a:rPr lang="en-US" altLang="en-US" b="0" dirty="0">
                <a:solidFill>
                  <a:srgbClr val="333333"/>
                </a:solidFill>
                <a:latin typeface="Courier New" panose="02070309020205020404" pitchFamily="49" charset="0"/>
                <a:cs typeface="Courier New" panose="02070309020205020404" pitchFamily="49" charset="0"/>
              </a:rPr>
              <a:t> </a:t>
            </a:r>
            <a:r>
              <a:rPr lang="en-US" altLang="en-US" b="0" dirty="0">
                <a:solidFill>
                  <a:srgbClr val="268BD2"/>
                </a:solidFill>
                <a:latin typeface="Courier New" panose="02070309020205020404" pitchFamily="49" charset="0"/>
                <a:cs typeface="Courier New" panose="02070309020205020404" pitchFamily="49" charset="0"/>
              </a:rPr>
              <a:t>with”</a:t>
            </a:r>
            <a:r>
              <a:rPr lang="en-US" altLang="en-US" b="0" dirty="0">
                <a:solidFill>
                  <a:srgbClr val="333333"/>
                </a:solidFill>
                <a:latin typeface="Courier New" panose="02070309020205020404" pitchFamily="49" charset="0"/>
                <a:cs typeface="Courier New" panose="02070309020205020404" pitchFamily="49" charset="0"/>
              </a:rPr>
              <a:t> </a:t>
            </a:r>
            <a:r>
              <a:rPr lang="en-US" altLang="en-US" b="0" dirty="0">
                <a:solidFill>
                  <a:srgbClr val="268BD2"/>
                </a:solidFill>
                <a:latin typeface="Courier New" panose="02070309020205020404" pitchFamily="49" charset="0"/>
                <a:cs typeface="Courier New" panose="02070309020205020404" pitchFamily="49" charset="0"/>
              </a:rPr>
              <a:t>selector</a:t>
            </a:r>
            <a:r>
              <a:rPr lang="en-US" altLang="en-US" b="0" dirty="0">
                <a:solidFill>
                  <a:srgbClr val="333333"/>
                </a:solidFill>
                <a:latin typeface="Courier New" panose="02070309020205020404" pitchFamily="49" charset="0"/>
                <a:cs typeface="Courier New" panose="02070309020205020404" pitchFamily="49" charset="0"/>
              </a:rPr>
              <a:t> </a:t>
            </a:r>
            <a:endParaRPr lang="en-US" altLang="en-US" b="0" dirty="0" smtClean="0">
              <a:solidFill>
                <a:srgbClr val="333333"/>
              </a:solidFill>
              <a:latin typeface="Courier New" panose="02070309020205020404" pitchFamily="49" charset="0"/>
              <a:cs typeface="Courier New" panose="02070309020205020404" pitchFamily="49" charset="0"/>
            </a:endParaRPr>
          </a:p>
          <a:p>
            <a:pPr lvl="0" eaLnBrk="0" fontAlgn="base" hangingPunct="0">
              <a:lnSpc>
                <a:spcPct val="100000"/>
              </a:lnSpc>
              <a:spcBef>
                <a:spcPct val="0"/>
              </a:spcBef>
              <a:spcAft>
                <a:spcPct val="0"/>
              </a:spcAft>
            </a:pPr>
            <a:r>
              <a:rPr lang="en-US" altLang="en-US" dirty="0" smtClean="0">
                <a:solidFill>
                  <a:srgbClr val="333333"/>
                </a:solidFill>
                <a:latin typeface="Consolas" panose="020B0609020204030204" pitchFamily="49" charset="0"/>
                <a:cs typeface="Consolas" panose="020B0609020204030204" pitchFamily="49" charset="0"/>
              </a:rPr>
              <a:t>[</a:t>
            </a:r>
            <a:r>
              <a:rPr lang="en-US" altLang="en-US" dirty="0" err="1">
                <a:solidFill>
                  <a:srgbClr val="333333"/>
                </a:solidFill>
                <a:latin typeface="Consolas" panose="020B0609020204030204" pitchFamily="49" charset="0"/>
                <a:cs typeface="Consolas" panose="020B0609020204030204" pitchFamily="49" charset="0"/>
              </a:rPr>
              <a:t>att</a:t>
            </a:r>
            <a:r>
              <a:rPr lang="en-US" altLang="en-US" dirty="0">
                <a:solidFill>
                  <a:srgbClr val="333333"/>
                </a:solidFill>
                <a:latin typeface="Consolas" panose="020B0609020204030204" pitchFamily="49" charset="0"/>
                <a:cs typeface="Consolas" panose="020B0609020204030204" pitchFamily="49" charset="0"/>
              </a:rPr>
              <a:t>*=</a:t>
            </a:r>
            <a:r>
              <a:rPr lang="en-US" altLang="en-US" dirty="0" err="1">
                <a:solidFill>
                  <a:srgbClr val="859900"/>
                </a:solidFill>
                <a:latin typeface="Consolas" panose="020B0609020204030204" pitchFamily="49" charset="0"/>
                <a:cs typeface="Consolas" panose="020B0609020204030204" pitchFamily="49" charset="0"/>
              </a:rPr>
              <a:t>val</a:t>
            </a:r>
            <a:r>
              <a:rPr lang="en-US" altLang="en-US" dirty="0">
                <a:solidFill>
                  <a:srgbClr val="333333"/>
                </a:solidFill>
                <a:latin typeface="Consolas" panose="020B0609020204030204" pitchFamily="49" charset="0"/>
                <a:cs typeface="Consolas" panose="020B0609020204030204" pitchFamily="49" charset="0"/>
              </a:rPr>
              <a:t>] </a:t>
            </a:r>
            <a:r>
              <a:rPr lang="en-US" altLang="en-US" b="0" dirty="0">
                <a:solidFill>
                  <a:srgbClr val="268BD2"/>
                </a:solidFill>
                <a:latin typeface="Courier New" panose="02070309020205020404" pitchFamily="49" charset="0"/>
                <a:cs typeface="Courier New" panose="02070309020205020404" pitchFamily="49" charset="0"/>
              </a:rPr>
              <a:t>–</a:t>
            </a:r>
            <a:r>
              <a:rPr lang="en-US" altLang="en-US" b="0" dirty="0">
                <a:solidFill>
                  <a:srgbClr val="333333"/>
                </a:solidFill>
                <a:latin typeface="Courier New" panose="02070309020205020404" pitchFamily="49" charset="0"/>
                <a:cs typeface="Courier New" panose="02070309020205020404" pitchFamily="49" charset="0"/>
              </a:rPr>
              <a:t> </a:t>
            </a:r>
            <a:r>
              <a:rPr lang="en-US" altLang="en-US" b="0" dirty="0">
                <a:solidFill>
                  <a:srgbClr val="268BD2"/>
                </a:solidFill>
                <a:latin typeface="Courier New" panose="02070309020205020404" pitchFamily="49" charset="0"/>
                <a:cs typeface="Courier New" panose="02070309020205020404" pitchFamily="49" charset="0"/>
              </a:rPr>
              <a:t>the</a:t>
            </a:r>
            <a:r>
              <a:rPr lang="en-US" altLang="en-US" b="0" dirty="0">
                <a:solidFill>
                  <a:srgbClr val="333333"/>
                </a:solidFill>
                <a:latin typeface="Courier New" panose="02070309020205020404" pitchFamily="49" charset="0"/>
                <a:cs typeface="Courier New" panose="02070309020205020404" pitchFamily="49" charset="0"/>
              </a:rPr>
              <a:t> </a:t>
            </a:r>
            <a:r>
              <a:rPr lang="en-US" altLang="en-US" b="0" dirty="0">
                <a:solidFill>
                  <a:srgbClr val="268BD2"/>
                </a:solidFill>
                <a:latin typeface="Courier New" panose="02070309020205020404" pitchFamily="49" charset="0"/>
                <a:cs typeface="Courier New" panose="02070309020205020404" pitchFamily="49" charset="0"/>
              </a:rPr>
              <a:t>“contains”</a:t>
            </a:r>
            <a:r>
              <a:rPr lang="en-US" altLang="en-US" b="0" dirty="0">
                <a:solidFill>
                  <a:srgbClr val="333333"/>
                </a:solidFill>
                <a:latin typeface="Courier New" panose="02070309020205020404" pitchFamily="49" charset="0"/>
                <a:cs typeface="Courier New" panose="02070309020205020404" pitchFamily="49" charset="0"/>
              </a:rPr>
              <a:t> </a:t>
            </a:r>
            <a:r>
              <a:rPr lang="en-US" altLang="en-US" b="0" dirty="0">
                <a:solidFill>
                  <a:srgbClr val="268BD2"/>
                </a:solidFill>
                <a:latin typeface="Courier New" panose="02070309020205020404" pitchFamily="49" charset="0"/>
                <a:cs typeface="Courier New" panose="02070309020205020404" pitchFamily="49" charset="0"/>
              </a:rPr>
              <a:t>selector</a:t>
            </a:r>
            <a:r>
              <a:rPr lang="en-US" altLang="en-US" sz="1200" b="0" dirty="0">
                <a:solidFill>
                  <a:schemeClr val="tx1"/>
                </a:solidFill>
              </a:rPr>
              <a:t> </a:t>
            </a:r>
            <a:endParaRPr lang="en-US" altLang="en-US" sz="3600" b="0" dirty="0">
              <a:solidFill>
                <a:schemeClr val="tx1"/>
              </a:solidFill>
              <a:latin typeface="Arial" panose="020B0604020202020204" pitchFamily="34" charset="0"/>
            </a:endParaRPr>
          </a:p>
          <a:p>
            <a:pPr>
              <a:spcBef>
                <a:spcPts val="0"/>
              </a:spcBef>
            </a:pPr>
            <a:endParaRPr lang="en" b="0" dirty="0" smtClean="0">
              <a:solidFill>
                <a:srgbClr val="222222"/>
              </a:solidFill>
            </a:endParaRPr>
          </a:p>
          <a:p>
            <a:pPr>
              <a:spcBef>
                <a:spcPts val="0"/>
              </a:spcBef>
            </a:pPr>
            <a:endParaRPr lang="en" b="0" dirty="0">
              <a:solidFill>
                <a:srgbClr val="222222"/>
              </a:solidFill>
            </a:endParaRPr>
          </a:p>
          <a:p>
            <a:pPr>
              <a:spcBef>
                <a:spcPts val="0"/>
              </a:spcBef>
            </a:pPr>
            <a:endParaRPr lang="en" dirty="0">
              <a:solidFill>
                <a:srgbClr val="C00000"/>
              </a:solidFill>
            </a:endParaRPr>
          </a:p>
          <a:p>
            <a:pPr>
              <a:lnSpc>
                <a:spcPct val="150000"/>
              </a:lnSpc>
            </a:pPr>
            <a:endParaRPr lang="en-GB" dirty="0">
              <a:solidFill>
                <a:schemeClr val="bg1">
                  <a:lumMod val="50000"/>
                </a:schemeClr>
              </a:solidFill>
            </a:endParaRPr>
          </a:p>
        </p:txBody>
      </p:sp>
      <p:sp>
        <p:nvSpPr>
          <p:cNvPr id="3" name="Slide Number Placeholder 2"/>
          <p:cNvSpPr>
            <a:spLocks noGrp="1"/>
          </p:cNvSpPr>
          <p:nvPr>
            <p:ph type="sldNum" sz="quarter" idx="12"/>
          </p:nvPr>
        </p:nvSpPr>
        <p:spPr/>
        <p:txBody>
          <a:bodyPr/>
          <a:lstStyle/>
          <a:p>
            <a:r>
              <a:rPr lang="en-GB" dirty="0" smtClean="0"/>
              <a:t>QUALITY. PRODUCTIVITY. INNOVATION.</a:t>
            </a:r>
            <a:endParaRPr lang="en-GB" dirty="0"/>
          </a:p>
        </p:txBody>
      </p:sp>
      <p:sp>
        <p:nvSpPr>
          <p:cNvPr id="19" name="Rectangle 18"/>
          <p:cNvSpPr/>
          <p:nvPr/>
        </p:nvSpPr>
        <p:spPr>
          <a:xfrm>
            <a:off x="701245" y="863353"/>
            <a:ext cx="5076104" cy="523220"/>
          </a:xfrm>
          <a:prstGeom prst="rect">
            <a:avLst/>
          </a:prstGeom>
        </p:spPr>
        <p:txBody>
          <a:bodyPr wrap="square">
            <a:spAutoFit/>
          </a:bodyPr>
          <a:lstStyle/>
          <a:p>
            <a:r>
              <a:rPr lang="en-US" sz="2800" b="1" dirty="0" smtClean="0">
                <a:solidFill>
                  <a:srgbClr val="C00000"/>
                </a:solidFill>
              </a:rPr>
              <a:t>Pseudo classes</a:t>
            </a:r>
            <a:endParaRPr lang="en-US" sz="2800" b="1" dirty="0">
              <a:solidFill>
                <a:srgbClr val="C00000"/>
              </a:solidFill>
            </a:endParaRPr>
          </a:p>
        </p:txBody>
      </p:sp>
      <p:sp>
        <p:nvSpPr>
          <p:cNvPr id="20" name="Title 4"/>
          <p:cNvSpPr txBox="1">
            <a:spLocks/>
          </p:cNvSpPr>
          <p:nvPr/>
        </p:nvSpPr>
        <p:spPr>
          <a:xfrm>
            <a:off x="785522" y="290931"/>
            <a:ext cx="2123933" cy="713621"/>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3600" b="1" kern="1200">
                <a:solidFill>
                  <a:srgbClr val="4A4E52"/>
                </a:solidFill>
                <a:latin typeface="+mn-lt"/>
                <a:ea typeface="+mj-ea"/>
                <a:cs typeface="+mj-cs"/>
              </a:defRPr>
            </a:lvl1pPr>
          </a:lstStyle>
          <a:p>
            <a:r>
              <a:rPr lang="en-US" sz="4400" dirty="0" smtClean="0"/>
              <a:t>CSS3</a:t>
            </a:r>
            <a:endParaRPr lang="en-US" dirty="0"/>
          </a:p>
        </p:txBody>
      </p:sp>
      <p:sp>
        <p:nvSpPr>
          <p:cNvPr id="21" name="Rectangle 20"/>
          <p:cNvSpPr>
            <a:spLocks noChangeArrowheads="1"/>
          </p:cNvSpPr>
          <p:nvPr/>
        </p:nvSpPr>
        <p:spPr bwMode="auto">
          <a:xfrm>
            <a:off x="0" y="9975"/>
            <a:ext cx="65" cy="43724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p:nvPr/>
        </p:nvSpPr>
        <p:spPr>
          <a:xfrm>
            <a:off x="10564801" y="5973349"/>
            <a:ext cx="732893" cy="338554"/>
          </a:xfrm>
          <a:prstGeom prst="rect">
            <a:avLst/>
          </a:prstGeom>
        </p:spPr>
        <p:txBody>
          <a:bodyPr wrap="none">
            <a:spAutoFit/>
          </a:bodyPr>
          <a:lstStyle/>
          <a:p>
            <a:r>
              <a:rPr lang="en" sz="1600" b="1" dirty="0">
                <a:solidFill>
                  <a:srgbClr val="C00000"/>
                </a:solidFill>
                <a:hlinkClick r:id="rId3"/>
              </a:rPr>
              <a:t>DEMO</a:t>
            </a:r>
            <a:endParaRPr lang="en-US" b="1" dirty="0"/>
          </a:p>
        </p:txBody>
      </p:sp>
      <p:pic>
        <p:nvPicPr>
          <p:cNvPr id="2050" name="Picture 2" descr="http://cdn.impressivewebs.com/2012-03/attribute-selectors-su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28" y="4227591"/>
            <a:ext cx="1939928" cy="193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90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Endava">
      <a:dk1>
        <a:srgbClr val="4A4E52"/>
      </a:dk1>
      <a:lt1>
        <a:sysClr val="window" lastClr="FFFFFF"/>
      </a:lt1>
      <a:dk2>
        <a:srgbClr val="BDBEC0"/>
      </a:dk2>
      <a:lt2>
        <a:srgbClr val="FFFFFF"/>
      </a:lt2>
      <a:accent1>
        <a:srgbClr val="81ADB5"/>
      </a:accent1>
      <a:accent2>
        <a:srgbClr val="DC5C2B"/>
      </a:accent2>
      <a:accent3>
        <a:srgbClr val="0092DD"/>
      </a:accent3>
      <a:accent4>
        <a:srgbClr val="BDBEC0"/>
      </a:accent4>
      <a:accent5>
        <a:srgbClr val="4A4E52"/>
      </a:accent5>
      <a:accent6>
        <a:srgbClr val="81ADB5"/>
      </a:accent6>
      <a:hlink>
        <a:srgbClr val="AA0B19"/>
      </a:hlink>
      <a:folHlink>
        <a:srgbClr val="BDBEC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template_wide_16-9_2013.potx [Read-Only]" id="{04EF80DD-F1B5-4E6D-BB62-AD10AF9EF11A}" vid="{07DE7B8F-2609-4723-BB27-90C13225BA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4DE8F874A57D40BE181F274FFEEB68" ma:contentTypeVersion="0" ma:contentTypeDescription="Create a new document." ma:contentTypeScope="" ma:versionID="308c419822eca16213fccab147bd08e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0A66D2-D549-4A1D-988B-7AA6D122F83F}">
  <ds:schemaRefs>
    <ds:schemaRef ds:uri="http://schemas.microsoft.com/sharepoint/v3/contenttype/forms"/>
  </ds:schemaRefs>
</ds:datastoreItem>
</file>

<file path=customXml/itemProps2.xml><?xml version="1.0" encoding="utf-8"?>
<ds:datastoreItem xmlns:ds="http://schemas.openxmlformats.org/officeDocument/2006/customXml" ds:itemID="{C6226498-ED1E-45D6-B445-B5C935F92871}">
  <ds:schemaRefs>
    <ds:schemaRef ds:uri="http://schemas.openxmlformats.org/package/2006/metadata/core-properties"/>
    <ds:schemaRef ds:uri="http://schemas.microsoft.com/office/2006/documentManagement/types"/>
    <ds:schemaRef ds:uri="http://purl.org/dc/elements/1.1/"/>
    <ds:schemaRef ds:uri="http://purl.org/dc/dcmitype/"/>
    <ds:schemaRef ds:uri="http://schemas.microsoft.com/office/infopath/2007/PartnerControls"/>
    <ds:schemaRef ds:uri="http://www.w3.org/XML/1998/namespac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4B9C9F4C-0F1C-4743-BD84-BFA3E1A808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Integral</Template>
  <TotalTime>27052</TotalTime>
  <Words>2133</Words>
  <Application>Microsoft Office PowerPoint</Application>
  <PresentationFormat>Widescreen</PresentationFormat>
  <Paragraphs>552</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Consolas</vt:lpstr>
      <vt:lpstr>Courier New</vt:lpstr>
      <vt:lpstr>Symbol</vt:lpstr>
      <vt:lpstr>Wingdings</vt:lpstr>
      <vt:lpstr>Office Theme</vt:lpstr>
      <vt:lpstr>Introduction in  CSS3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Endava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Laurentiu Ghiur</dc:creator>
  <cp:lastModifiedBy>Iuliana Ciobanu</cp:lastModifiedBy>
  <cp:revision>440</cp:revision>
  <dcterms:created xsi:type="dcterms:W3CDTF">2015-06-24T07:31:58Z</dcterms:created>
  <dcterms:modified xsi:type="dcterms:W3CDTF">2016-04-20T08:16:51Z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0x010100B74DE8F874A57D40BE181F274FFEEB68</vt:lpwstr>
  </property>
</Properties>
</file>